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7" r:id="rId5"/>
    <p:sldId id="309" r:id="rId6"/>
    <p:sldId id="312" r:id="rId7"/>
    <p:sldId id="302" r:id="rId8"/>
    <p:sldId id="303" r:id="rId9"/>
    <p:sldId id="297" r:id="rId10"/>
    <p:sldId id="298" r:id="rId11"/>
    <p:sldId id="299" r:id="rId12"/>
    <p:sldId id="278" r:id="rId13"/>
    <p:sldId id="283" r:id="rId14"/>
    <p:sldId id="284" r:id="rId15"/>
    <p:sldId id="285" r:id="rId16"/>
    <p:sldId id="304" r:id="rId17"/>
    <p:sldId id="305" r:id="rId18"/>
    <p:sldId id="290" r:id="rId19"/>
    <p:sldId id="289" r:id="rId20"/>
    <p:sldId id="291" r:id="rId21"/>
    <p:sldId id="288" r:id="rId22"/>
    <p:sldId id="319" r:id="rId23"/>
    <p:sldId id="313" r:id="rId24"/>
    <p:sldId id="314" r:id="rId25"/>
    <p:sldId id="317" r:id="rId26"/>
    <p:sldId id="315" r:id="rId27"/>
    <p:sldId id="316" r:id="rId28"/>
    <p:sldId id="296" r:id="rId29"/>
    <p:sldId id="310" r:id="rId30"/>
    <p:sldId id="318" r:id="rId31"/>
    <p:sldId id="320" r:id="rId32"/>
    <p:sldId id="321" r:id="rId33"/>
    <p:sldId id="323" r:id="rId34"/>
    <p:sldId id="322" r:id="rId35"/>
    <p:sldId id="287" r:id="rId36"/>
    <p:sldId id="262" r:id="rId37"/>
    <p:sldId id="306" r:id="rId38"/>
    <p:sldId id="307" r:id="rId39"/>
    <p:sldId id="308"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676" autoAdjust="0"/>
  </p:normalViewPr>
  <p:slideViewPr>
    <p:cSldViewPr>
      <p:cViewPr>
        <p:scale>
          <a:sx n="80" d="100"/>
          <a:sy n="80" d="100"/>
        </p:scale>
        <p:origin x="978" y="-33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Sheet1!$A$2:$A$9</c:f>
              <c:strCache>
                <c:ptCount val="8"/>
                <c:pt idx="0">
                  <c:v>Fever</c:v>
                </c:pt>
                <c:pt idx="1">
                  <c:v>Cough (dry) </c:v>
                </c:pt>
                <c:pt idx="2">
                  <c:v>Fatigue</c:v>
                </c:pt>
                <c:pt idx="3">
                  <c:v>Sputum production</c:v>
                </c:pt>
                <c:pt idx="4">
                  <c:v>Dyspnea</c:v>
                </c:pt>
                <c:pt idx="5">
                  <c:v>Myalgia/arthralgia</c:v>
                </c:pt>
                <c:pt idx="6">
                  <c:v>Sore throat</c:v>
                </c:pt>
                <c:pt idx="7">
                  <c:v>Headache</c:v>
                </c:pt>
              </c:strCache>
            </c:strRef>
          </c:cat>
          <c:val>
            <c:numRef>
              <c:f>Sheet1!$B$2:$B$9</c:f>
              <c:numCache>
                <c:formatCode>General</c:formatCode>
                <c:ptCount val="8"/>
                <c:pt idx="0">
                  <c:v>88</c:v>
                </c:pt>
                <c:pt idx="1">
                  <c:v>68</c:v>
                </c:pt>
                <c:pt idx="2">
                  <c:v>38</c:v>
                </c:pt>
                <c:pt idx="3">
                  <c:v>33</c:v>
                </c:pt>
                <c:pt idx="4">
                  <c:v>19</c:v>
                </c:pt>
                <c:pt idx="5">
                  <c:v>15</c:v>
                </c:pt>
                <c:pt idx="6">
                  <c:v>14</c:v>
                </c:pt>
                <c:pt idx="7">
                  <c:v>14</c:v>
                </c:pt>
              </c:numCache>
            </c:numRef>
          </c:val>
          <c:extLst>
            <c:ext xmlns:c16="http://schemas.microsoft.com/office/drawing/2014/chart" uri="{C3380CC4-5D6E-409C-BE32-E72D297353CC}">
              <c16:uniqueId val="{00000000-1D67-9248-B051-F4347F90AFDD}"/>
            </c:ext>
          </c:extLst>
        </c:ser>
        <c:dLbls>
          <c:showLegendKey val="0"/>
          <c:showVal val="0"/>
          <c:showCatName val="0"/>
          <c:showSerName val="0"/>
          <c:showPercent val="0"/>
          <c:showBubbleSize val="0"/>
        </c:dLbls>
        <c:gapWidth val="219"/>
        <c:overlap val="-27"/>
        <c:axId val="190205112"/>
        <c:axId val="190205504"/>
      </c:barChart>
      <c:catAx>
        <c:axId val="19020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0205504"/>
        <c:crosses val="autoZero"/>
        <c:auto val="1"/>
        <c:lblAlgn val="ctr"/>
        <c:lblOffset val="100"/>
        <c:noMultiLvlLbl val="0"/>
      </c:catAx>
      <c:valAx>
        <c:axId val="19020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20511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EEC21-36C6-4661-A34A-A04EB9B51EC7}"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en-US"/>
        </a:p>
      </dgm:t>
    </dgm:pt>
    <dgm:pt modelId="{2066218E-227C-460E-B78C-D7AFE4E3623B}">
      <dgm:prSet phldrT="[Text]"/>
      <dgm:spPr/>
      <dgm:t>
        <a:bodyPr/>
        <a:lstStyle/>
        <a:p>
          <a:r>
            <a:rPr lang="en-US" dirty="0" smtClean="0"/>
            <a:t>Prevention</a:t>
          </a:r>
          <a:endParaRPr lang="en-US" dirty="0"/>
        </a:p>
      </dgm:t>
    </dgm:pt>
    <dgm:pt modelId="{D2C233B9-947E-4C05-8B69-F19D2A1D411F}" type="parTrans" cxnId="{B5A3324F-9E8B-4D2A-B482-E2C9B8EF546E}">
      <dgm:prSet/>
      <dgm:spPr/>
      <dgm:t>
        <a:bodyPr/>
        <a:lstStyle/>
        <a:p>
          <a:endParaRPr lang="en-US"/>
        </a:p>
      </dgm:t>
    </dgm:pt>
    <dgm:pt modelId="{B7B5184F-028E-4DD3-A7FA-53649813A714}" type="sibTrans" cxnId="{B5A3324F-9E8B-4D2A-B482-E2C9B8EF546E}">
      <dgm:prSet/>
      <dgm:spPr/>
      <dgm:t>
        <a:bodyPr/>
        <a:lstStyle/>
        <a:p>
          <a:endParaRPr lang="en-US"/>
        </a:p>
      </dgm:t>
    </dgm:pt>
    <dgm:pt modelId="{A1842008-47C5-41D2-BC21-B9D3E82C92D3}">
      <dgm:prSet phldrT="[Text]"/>
      <dgm:spPr/>
      <dgm:t>
        <a:bodyPr/>
        <a:lstStyle/>
        <a:p>
          <a:r>
            <a:rPr lang="en-US" dirty="0" smtClean="0"/>
            <a:t>Diagnosis</a:t>
          </a:r>
          <a:endParaRPr lang="en-US" dirty="0"/>
        </a:p>
      </dgm:t>
    </dgm:pt>
    <dgm:pt modelId="{A59BD24A-71FC-401A-BC98-0984FE737347}" type="parTrans" cxnId="{30AA238B-2D3D-4F55-9CF4-2D255F299254}">
      <dgm:prSet/>
      <dgm:spPr/>
      <dgm:t>
        <a:bodyPr/>
        <a:lstStyle/>
        <a:p>
          <a:endParaRPr lang="en-US"/>
        </a:p>
      </dgm:t>
    </dgm:pt>
    <dgm:pt modelId="{29A05971-2599-4B67-84D3-51126FA8F614}" type="sibTrans" cxnId="{30AA238B-2D3D-4F55-9CF4-2D255F299254}">
      <dgm:prSet/>
      <dgm:spPr/>
      <dgm:t>
        <a:bodyPr/>
        <a:lstStyle/>
        <a:p>
          <a:endParaRPr lang="en-US"/>
        </a:p>
      </dgm:t>
    </dgm:pt>
    <dgm:pt modelId="{C8D65933-7AF7-44AC-B13C-807C28ACD958}">
      <dgm:prSet phldrT="[Text]"/>
      <dgm:spPr/>
      <dgm:t>
        <a:bodyPr/>
        <a:lstStyle/>
        <a:p>
          <a:r>
            <a:rPr lang="en-US" dirty="0" smtClean="0"/>
            <a:t>Treatment</a:t>
          </a:r>
          <a:endParaRPr lang="en-US" dirty="0"/>
        </a:p>
      </dgm:t>
    </dgm:pt>
    <dgm:pt modelId="{3AD4CC17-578A-4B98-80E0-7BF89455B34A}" type="parTrans" cxnId="{F228EB43-191F-47D7-A695-F3E0A7A3D03F}">
      <dgm:prSet/>
      <dgm:spPr/>
      <dgm:t>
        <a:bodyPr/>
        <a:lstStyle/>
        <a:p>
          <a:endParaRPr lang="en-US"/>
        </a:p>
      </dgm:t>
    </dgm:pt>
    <dgm:pt modelId="{8E85DE93-E1A6-4DEA-892B-421651372D07}" type="sibTrans" cxnId="{F228EB43-191F-47D7-A695-F3E0A7A3D03F}">
      <dgm:prSet/>
      <dgm:spPr/>
      <dgm:t>
        <a:bodyPr/>
        <a:lstStyle/>
        <a:p>
          <a:endParaRPr lang="en-US"/>
        </a:p>
      </dgm:t>
    </dgm:pt>
    <dgm:pt modelId="{DB9ABCC3-0957-4B53-95F4-B03DC8217DDE}">
      <dgm:prSet phldrT="[Text]"/>
      <dgm:spPr/>
      <dgm:t>
        <a:bodyPr/>
        <a:lstStyle/>
        <a:p>
          <a:r>
            <a:rPr lang="en-US" dirty="0" smtClean="0"/>
            <a:t>Containment</a:t>
          </a:r>
          <a:endParaRPr lang="en-US" dirty="0"/>
        </a:p>
      </dgm:t>
    </dgm:pt>
    <dgm:pt modelId="{A34F8E1C-B5F6-4F33-8E4A-73631234310C}" type="parTrans" cxnId="{73869475-9251-4114-B5D1-1D80DFF5B711}">
      <dgm:prSet/>
      <dgm:spPr/>
      <dgm:t>
        <a:bodyPr/>
        <a:lstStyle/>
        <a:p>
          <a:endParaRPr lang="en-US"/>
        </a:p>
      </dgm:t>
    </dgm:pt>
    <dgm:pt modelId="{1332A5C6-BAF5-4176-A668-4EAE2DA8F02C}" type="sibTrans" cxnId="{73869475-9251-4114-B5D1-1D80DFF5B711}">
      <dgm:prSet/>
      <dgm:spPr/>
      <dgm:t>
        <a:bodyPr/>
        <a:lstStyle/>
        <a:p>
          <a:endParaRPr lang="en-US"/>
        </a:p>
      </dgm:t>
    </dgm:pt>
    <dgm:pt modelId="{66DC807C-AA3D-4CD5-AE47-022732AA52D6}">
      <dgm:prSet phldrT="[Text]"/>
      <dgm:spPr/>
      <dgm:t>
        <a:bodyPr/>
        <a:lstStyle/>
        <a:p>
          <a:r>
            <a:rPr lang="en-US" dirty="0" smtClean="0"/>
            <a:t>Long term outcomes</a:t>
          </a:r>
          <a:endParaRPr lang="en-US" dirty="0"/>
        </a:p>
      </dgm:t>
    </dgm:pt>
    <dgm:pt modelId="{2CEE7901-78F4-4F8A-BEFA-BECC5D875925}" type="parTrans" cxnId="{660B1EB4-6328-46EE-B632-F794470ABE44}">
      <dgm:prSet/>
      <dgm:spPr/>
      <dgm:t>
        <a:bodyPr/>
        <a:lstStyle/>
        <a:p>
          <a:endParaRPr lang="en-US"/>
        </a:p>
      </dgm:t>
    </dgm:pt>
    <dgm:pt modelId="{78C30872-F294-4ECC-8F0A-53E8D18235C4}" type="sibTrans" cxnId="{660B1EB4-6328-46EE-B632-F794470ABE44}">
      <dgm:prSet/>
      <dgm:spPr/>
      <dgm:t>
        <a:bodyPr/>
        <a:lstStyle/>
        <a:p>
          <a:endParaRPr lang="en-US"/>
        </a:p>
      </dgm:t>
    </dgm:pt>
    <dgm:pt modelId="{795DCF80-7DC1-4839-B5EE-6E1C9669723D}">
      <dgm:prSet phldrT="[Text]"/>
      <dgm:spPr/>
      <dgm:t>
        <a:bodyPr/>
        <a:lstStyle/>
        <a:p>
          <a:r>
            <a:rPr lang="en-US" dirty="0" smtClean="0"/>
            <a:t>Costs </a:t>
          </a:r>
          <a:endParaRPr lang="en-US" dirty="0"/>
        </a:p>
      </dgm:t>
    </dgm:pt>
    <dgm:pt modelId="{5525799B-DBEB-4FAB-8FBE-4A6731115B78}" type="parTrans" cxnId="{A6857085-5BC8-4A19-8D5F-DF02CBFC6127}">
      <dgm:prSet/>
      <dgm:spPr/>
      <dgm:t>
        <a:bodyPr/>
        <a:lstStyle/>
        <a:p>
          <a:endParaRPr lang="en-US"/>
        </a:p>
      </dgm:t>
    </dgm:pt>
    <dgm:pt modelId="{9C7F7F8E-DA66-49BD-AAD9-40D8941307D7}" type="sibTrans" cxnId="{A6857085-5BC8-4A19-8D5F-DF02CBFC6127}">
      <dgm:prSet/>
      <dgm:spPr/>
      <dgm:t>
        <a:bodyPr/>
        <a:lstStyle/>
        <a:p>
          <a:endParaRPr lang="en-US"/>
        </a:p>
      </dgm:t>
    </dgm:pt>
    <dgm:pt modelId="{388C803F-5332-4206-BD82-E2FF4B5C6074}" type="pres">
      <dgm:prSet presAssocID="{634EEC21-36C6-4661-A34A-A04EB9B51EC7}" presName="Name0" presStyleCnt="0">
        <dgm:presLayoutVars>
          <dgm:chMax val="1"/>
          <dgm:chPref val="1"/>
        </dgm:presLayoutVars>
      </dgm:prSet>
      <dgm:spPr/>
    </dgm:pt>
    <dgm:pt modelId="{3487B195-B818-4F2C-A128-0F75B23BF2AA}" type="pres">
      <dgm:prSet presAssocID="{2066218E-227C-460E-B78C-D7AFE4E3623B}" presName="Parent" presStyleLbl="node0" presStyleIdx="0" presStyleCnt="1">
        <dgm:presLayoutVars>
          <dgm:chMax val="5"/>
          <dgm:chPref val="5"/>
        </dgm:presLayoutVars>
      </dgm:prSet>
      <dgm:spPr/>
      <dgm:t>
        <a:bodyPr/>
        <a:lstStyle/>
        <a:p>
          <a:endParaRPr lang="en-US"/>
        </a:p>
      </dgm:t>
    </dgm:pt>
    <dgm:pt modelId="{EA70FF19-AFF6-4C79-8210-2CE3419238D0}" type="pres">
      <dgm:prSet presAssocID="{2066218E-227C-460E-B78C-D7AFE4E3623B}" presName="Accent2" presStyleLbl="node1" presStyleIdx="0" presStyleCnt="19"/>
      <dgm:spPr/>
    </dgm:pt>
    <dgm:pt modelId="{DADCC5CC-8718-4994-8E7F-BF858E7CA82C}" type="pres">
      <dgm:prSet presAssocID="{2066218E-227C-460E-B78C-D7AFE4E3623B}" presName="Accent3" presStyleLbl="node1" presStyleIdx="1" presStyleCnt="19"/>
      <dgm:spPr/>
    </dgm:pt>
    <dgm:pt modelId="{5799C2E0-C676-40B3-8DC6-EC14E3A8982A}" type="pres">
      <dgm:prSet presAssocID="{2066218E-227C-460E-B78C-D7AFE4E3623B}" presName="Accent4" presStyleLbl="node1" presStyleIdx="2" presStyleCnt="19"/>
      <dgm:spPr/>
    </dgm:pt>
    <dgm:pt modelId="{0A15DE16-F570-4203-B1A0-E342F903EBCB}" type="pres">
      <dgm:prSet presAssocID="{2066218E-227C-460E-B78C-D7AFE4E3623B}" presName="Accent5" presStyleLbl="node1" presStyleIdx="3" presStyleCnt="19"/>
      <dgm:spPr/>
    </dgm:pt>
    <dgm:pt modelId="{292A606F-AB1A-4B8D-B210-A8F447F52B96}" type="pres">
      <dgm:prSet presAssocID="{2066218E-227C-460E-B78C-D7AFE4E3623B}" presName="Accent6" presStyleLbl="node1" presStyleIdx="4" presStyleCnt="19"/>
      <dgm:spPr/>
    </dgm:pt>
    <dgm:pt modelId="{BDA818BC-184B-477E-9E81-303196E3C0D3}" type="pres">
      <dgm:prSet presAssocID="{A1842008-47C5-41D2-BC21-B9D3E82C92D3}" presName="Child1" presStyleLbl="node1" presStyleIdx="5" presStyleCnt="19">
        <dgm:presLayoutVars>
          <dgm:chMax val="0"/>
          <dgm:chPref val="0"/>
        </dgm:presLayoutVars>
      </dgm:prSet>
      <dgm:spPr/>
    </dgm:pt>
    <dgm:pt modelId="{3C7FB373-426B-4F6B-B255-41CE34E0CF60}" type="pres">
      <dgm:prSet presAssocID="{A1842008-47C5-41D2-BC21-B9D3E82C92D3}" presName="Accent7" presStyleCnt="0"/>
      <dgm:spPr/>
    </dgm:pt>
    <dgm:pt modelId="{F9862CB8-2E46-4120-99C0-25FB31E8937B}" type="pres">
      <dgm:prSet presAssocID="{A1842008-47C5-41D2-BC21-B9D3E82C92D3}" presName="AccentHold1" presStyleLbl="node1" presStyleIdx="6" presStyleCnt="19"/>
      <dgm:spPr/>
    </dgm:pt>
    <dgm:pt modelId="{9FF914BF-5498-47E0-B6D7-F12C4515043D}" type="pres">
      <dgm:prSet presAssocID="{A1842008-47C5-41D2-BC21-B9D3E82C92D3}" presName="Accent8" presStyleCnt="0"/>
      <dgm:spPr/>
    </dgm:pt>
    <dgm:pt modelId="{167DEE92-9AC5-4287-8877-D28082779ABD}" type="pres">
      <dgm:prSet presAssocID="{A1842008-47C5-41D2-BC21-B9D3E82C92D3}" presName="AccentHold2" presStyleLbl="node1" presStyleIdx="7" presStyleCnt="19"/>
      <dgm:spPr/>
    </dgm:pt>
    <dgm:pt modelId="{8755BBE2-73EA-4FC7-86E4-AADBC8D57895}" type="pres">
      <dgm:prSet presAssocID="{C8D65933-7AF7-44AC-B13C-807C28ACD958}" presName="Child2" presStyleLbl="node1" presStyleIdx="8" presStyleCnt="19">
        <dgm:presLayoutVars>
          <dgm:chMax val="0"/>
          <dgm:chPref val="0"/>
        </dgm:presLayoutVars>
      </dgm:prSet>
      <dgm:spPr/>
      <dgm:t>
        <a:bodyPr/>
        <a:lstStyle/>
        <a:p>
          <a:endParaRPr lang="en-US"/>
        </a:p>
      </dgm:t>
    </dgm:pt>
    <dgm:pt modelId="{9BA50C05-CEDB-4A34-B466-4EB7AAAF2207}" type="pres">
      <dgm:prSet presAssocID="{C8D65933-7AF7-44AC-B13C-807C28ACD958}" presName="Accent9" presStyleCnt="0"/>
      <dgm:spPr/>
    </dgm:pt>
    <dgm:pt modelId="{9993124C-9D22-4FBA-98FE-68FB59594CCF}" type="pres">
      <dgm:prSet presAssocID="{C8D65933-7AF7-44AC-B13C-807C28ACD958}" presName="AccentHold1" presStyleLbl="node1" presStyleIdx="9" presStyleCnt="19"/>
      <dgm:spPr/>
    </dgm:pt>
    <dgm:pt modelId="{BF47A958-258E-4970-AE20-81E0EAF673DA}" type="pres">
      <dgm:prSet presAssocID="{C8D65933-7AF7-44AC-B13C-807C28ACD958}" presName="Accent10" presStyleCnt="0"/>
      <dgm:spPr/>
    </dgm:pt>
    <dgm:pt modelId="{CDCCA0D6-FE04-4B79-AB4A-F90ABBF89B2F}" type="pres">
      <dgm:prSet presAssocID="{C8D65933-7AF7-44AC-B13C-807C28ACD958}" presName="AccentHold2" presStyleLbl="node1" presStyleIdx="10" presStyleCnt="19"/>
      <dgm:spPr/>
    </dgm:pt>
    <dgm:pt modelId="{88E621D2-6A1E-46C0-882C-5FF90F2A0123}" type="pres">
      <dgm:prSet presAssocID="{C8D65933-7AF7-44AC-B13C-807C28ACD958}" presName="Accent11" presStyleCnt="0"/>
      <dgm:spPr/>
    </dgm:pt>
    <dgm:pt modelId="{AFE6442D-CF11-474A-B4AA-85A2108F170A}" type="pres">
      <dgm:prSet presAssocID="{C8D65933-7AF7-44AC-B13C-807C28ACD958}" presName="AccentHold3" presStyleLbl="node1" presStyleIdx="11" presStyleCnt="19"/>
      <dgm:spPr/>
    </dgm:pt>
    <dgm:pt modelId="{6D6AAD47-B6EC-458D-89AD-B4E352B71A25}" type="pres">
      <dgm:prSet presAssocID="{DB9ABCC3-0957-4B53-95F4-B03DC8217DDE}" presName="Child3" presStyleLbl="node1" presStyleIdx="12" presStyleCnt="19">
        <dgm:presLayoutVars>
          <dgm:chMax val="0"/>
          <dgm:chPref val="0"/>
        </dgm:presLayoutVars>
      </dgm:prSet>
      <dgm:spPr/>
      <dgm:t>
        <a:bodyPr/>
        <a:lstStyle/>
        <a:p>
          <a:endParaRPr lang="en-US"/>
        </a:p>
      </dgm:t>
    </dgm:pt>
    <dgm:pt modelId="{CEA24199-4A1A-4D94-8841-3016EEEB6649}" type="pres">
      <dgm:prSet presAssocID="{DB9ABCC3-0957-4B53-95F4-B03DC8217DDE}" presName="Accent12" presStyleCnt="0"/>
      <dgm:spPr/>
    </dgm:pt>
    <dgm:pt modelId="{38364F85-2786-411D-AD88-E0500A1DD760}" type="pres">
      <dgm:prSet presAssocID="{DB9ABCC3-0957-4B53-95F4-B03DC8217DDE}" presName="AccentHold1" presStyleLbl="node1" presStyleIdx="13" presStyleCnt="19"/>
      <dgm:spPr/>
    </dgm:pt>
    <dgm:pt modelId="{1B42B758-A497-4463-A939-E063E2E6153A}" type="pres">
      <dgm:prSet presAssocID="{66DC807C-AA3D-4CD5-AE47-022732AA52D6}" presName="Child4" presStyleLbl="node1" presStyleIdx="14" presStyleCnt="19">
        <dgm:presLayoutVars>
          <dgm:chMax val="0"/>
          <dgm:chPref val="0"/>
        </dgm:presLayoutVars>
      </dgm:prSet>
      <dgm:spPr/>
      <dgm:t>
        <a:bodyPr/>
        <a:lstStyle/>
        <a:p>
          <a:endParaRPr lang="en-US"/>
        </a:p>
      </dgm:t>
    </dgm:pt>
    <dgm:pt modelId="{10611CE0-B3C0-4A98-AFB0-4D19BF232520}" type="pres">
      <dgm:prSet presAssocID="{66DC807C-AA3D-4CD5-AE47-022732AA52D6}" presName="Accent13" presStyleCnt="0"/>
      <dgm:spPr/>
    </dgm:pt>
    <dgm:pt modelId="{4598482E-B7C2-441F-BC20-9E43C462868A}" type="pres">
      <dgm:prSet presAssocID="{66DC807C-AA3D-4CD5-AE47-022732AA52D6}" presName="AccentHold1" presStyleLbl="node1" presStyleIdx="15" presStyleCnt="19"/>
      <dgm:spPr/>
    </dgm:pt>
    <dgm:pt modelId="{9CC38D2B-80E5-438B-BCE8-A99085F734F2}" type="pres">
      <dgm:prSet presAssocID="{795DCF80-7DC1-4839-B5EE-6E1C9669723D}" presName="Child5" presStyleLbl="node1" presStyleIdx="16" presStyleCnt="19">
        <dgm:presLayoutVars>
          <dgm:chMax val="0"/>
          <dgm:chPref val="0"/>
        </dgm:presLayoutVars>
      </dgm:prSet>
      <dgm:spPr/>
    </dgm:pt>
    <dgm:pt modelId="{16CE1258-69C9-40EF-B339-1A68DD596CF0}" type="pres">
      <dgm:prSet presAssocID="{795DCF80-7DC1-4839-B5EE-6E1C9669723D}" presName="Accent15" presStyleCnt="0"/>
      <dgm:spPr/>
    </dgm:pt>
    <dgm:pt modelId="{F54DDD49-F978-4907-B8BC-220D6C8A43E2}" type="pres">
      <dgm:prSet presAssocID="{795DCF80-7DC1-4839-B5EE-6E1C9669723D}" presName="AccentHold2" presStyleLbl="node1" presStyleIdx="17" presStyleCnt="19"/>
      <dgm:spPr/>
    </dgm:pt>
    <dgm:pt modelId="{BAA30E38-14E5-484A-A855-41329D9A3868}" type="pres">
      <dgm:prSet presAssocID="{795DCF80-7DC1-4839-B5EE-6E1C9669723D}" presName="Accent16" presStyleCnt="0"/>
      <dgm:spPr/>
    </dgm:pt>
    <dgm:pt modelId="{52014D4D-D252-4B5B-85D3-8540BEF8D106}" type="pres">
      <dgm:prSet presAssocID="{795DCF80-7DC1-4839-B5EE-6E1C9669723D}" presName="AccentHold3" presStyleLbl="node1" presStyleIdx="18" presStyleCnt="19"/>
      <dgm:spPr/>
    </dgm:pt>
  </dgm:ptLst>
  <dgm:cxnLst>
    <dgm:cxn modelId="{B5A3324F-9E8B-4D2A-B482-E2C9B8EF546E}" srcId="{634EEC21-36C6-4661-A34A-A04EB9B51EC7}" destId="{2066218E-227C-460E-B78C-D7AFE4E3623B}" srcOrd="0" destOrd="0" parTransId="{D2C233B9-947E-4C05-8B69-F19D2A1D411F}" sibTransId="{B7B5184F-028E-4DD3-A7FA-53649813A714}"/>
    <dgm:cxn modelId="{1FF4C62C-3E3C-4623-80E8-50A622AFAD77}" type="presOf" srcId="{634EEC21-36C6-4661-A34A-A04EB9B51EC7}" destId="{388C803F-5332-4206-BD82-E2FF4B5C6074}" srcOrd="0" destOrd="0" presId="urn:microsoft.com/office/officeart/2009/3/layout/CircleRelationship"/>
    <dgm:cxn modelId="{3BA16B66-1096-4FBA-A0FF-DCDCA0D9EC2B}" type="presOf" srcId="{DB9ABCC3-0957-4B53-95F4-B03DC8217DDE}" destId="{6D6AAD47-B6EC-458D-89AD-B4E352B71A25}" srcOrd="0" destOrd="0" presId="urn:microsoft.com/office/officeart/2009/3/layout/CircleRelationship"/>
    <dgm:cxn modelId="{23A088FC-D59D-41A5-B213-09ACC5E8EED3}" type="presOf" srcId="{795DCF80-7DC1-4839-B5EE-6E1C9669723D}" destId="{9CC38D2B-80E5-438B-BCE8-A99085F734F2}" srcOrd="0" destOrd="0" presId="urn:microsoft.com/office/officeart/2009/3/layout/CircleRelationship"/>
    <dgm:cxn modelId="{660B1EB4-6328-46EE-B632-F794470ABE44}" srcId="{2066218E-227C-460E-B78C-D7AFE4E3623B}" destId="{66DC807C-AA3D-4CD5-AE47-022732AA52D6}" srcOrd="3" destOrd="0" parTransId="{2CEE7901-78F4-4F8A-BEFA-BECC5D875925}" sibTransId="{78C30872-F294-4ECC-8F0A-53E8D18235C4}"/>
    <dgm:cxn modelId="{30AA238B-2D3D-4F55-9CF4-2D255F299254}" srcId="{2066218E-227C-460E-B78C-D7AFE4E3623B}" destId="{A1842008-47C5-41D2-BC21-B9D3E82C92D3}" srcOrd="0" destOrd="0" parTransId="{A59BD24A-71FC-401A-BC98-0984FE737347}" sibTransId="{29A05971-2599-4B67-84D3-51126FA8F614}"/>
    <dgm:cxn modelId="{F228EB43-191F-47D7-A695-F3E0A7A3D03F}" srcId="{2066218E-227C-460E-B78C-D7AFE4E3623B}" destId="{C8D65933-7AF7-44AC-B13C-807C28ACD958}" srcOrd="1" destOrd="0" parTransId="{3AD4CC17-578A-4B98-80E0-7BF89455B34A}" sibTransId="{8E85DE93-E1A6-4DEA-892B-421651372D07}"/>
    <dgm:cxn modelId="{88FAFF73-91C8-4E49-8BC6-898883B19BF7}" type="presOf" srcId="{2066218E-227C-460E-B78C-D7AFE4E3623B}" destId="{3487B195-B818-4F2C-A128-0F75B23BF2AA}" srcOrd="0" destOrd="0" presId="urn:microsoft.com/office/officeart/2009/3/layout/CircleRelationship"/>
    <dgm:cxn modelId="{1F2DAF28-AD11-4732-AB2A-E94E0E02D6AA}" type="presOf" srcId="{66DC807C-AA3D-4CD5-AE47-022732AA52D6}" destId="{1B42B758-A497-4463-A939-E063E2E6153A}" srcOrd="0" destOrd="0" presId="urn:microsoft.com/office/officeart/2009/3/layout/CircleRelationship"/>
    <dgm:cxn modelId="{FDF7F633-6356-4C53-8487-428EA6187BC2}" type="presOf" srcId="{C8D65933-7AF7-44AC-B13C-807C28ACD958}" destId="{8755BBE2-73EA-4FC7-86E4-AADBC8D57895}" srcOrd="0" destOrd="0" presId="urn:microsoft.com/office/officeart/2009/3/layout/CircleRelationship"/>
    <dgm:cxn modelId="{73869475-9251-4114-B5D1-1D80DFF5B711}" srcId="{2066218E-227C-460E-B78C-D7AFE4E3623B}" destId="{DB9ABCC3-0957-4B53-95F4-B03DC8217DDE}" srcOrd="2" destOrd="0" parTransId="{A34F8E1C-B5F6-4F33-8E4A-73631234310C}" sibTransId="{1332A5C6-BAF5-4176-A668-4EAE2DA8F02C}"/>
    <dgm:cxn modelId="{716E9914-365D-4C78-A311-A2F5C9726BB7}" type="presOf" srcId="{A1842008-47C5-41D2-BC21-B9D3E82C92D3}" destId="{BDA818BC-184B-477E-9E81-303196E3C0D3}" srcOrd="0" destOrd="0" presId="urn:microsoft.com/office/officeart/2009/3/layout/CircleRelationship"/>
    <dgm:cxn modelId="{A6857085-5BC8-4A19-8D5F-DF02CBFC6127}" srcId="{2066218E-227C-460E-B78C-D7AFE4E3623B}" destId="{795DCF80-7DC1-4839-B5EE-6E1C9669723D}" srcOrd="4" destOrd="0" parTransId="{5525799B-DBEB-4FAB-8FBE-4A6731115B78}" sibTransId="{9C7F7F8E-DA66-49BD-AAD9-40D8941307D7}"/>
    <dgm:cxn modelId="{645AD446-4802-44D1-87CA-FDCCA8DCAC9A}" type="presParOf" srcId="{388C803F-5332-4206-BD82-E2FF4B5C6074}" destId="{3487B195-B818-4F2C-A128-0F75B23BF2AA}" srcOrd="0" destOrd="0" presId="urn:microsoft.com/office/officeart/2009/3/layout/CircleRelationship"/>
    <dgm:cxn modelId="{5C1AC5F9-B031-4351-AE42-0BA8E9CE58DD}" type="presParOf" srcId="{388C803F-5332-4206-BD82-E2FF4B5C6074}" destId="{EA70FF19-AFF6-4C79-8210-2CE3419238D0}" srcOrd="1" destOrd="0" presId="urn:microsoft.com/office/officeart/2009/3/layout/CircleRelationship"/>
    <dgm:cxn modelId="{3E441381-59F6-4F78-B084-78E4D26B4295}" type="presParOf" srcId="{388C803F-5332-4206-BD82-E2FF4B5C6074}" destId="{DADCC5CC-8718-4994-8E7F-BF858E7CA82C}" srcOrd="2" destOrd="0" presId="urn:microsoft.com/office/officeart/2009/3/layout/CircleRelationship"/>
    <dgm:cxn modelId="{EFAFD29E-5C01-4A1B-88BA-2BAA202F72B3}" type="presParOf" srcId="{388C803F-5332-4206-BD82-E2FF4B5C6074}" destId="{5799C2E0-C676-40B3-8DC6-EC14E3A8982A}" srcOrd="3" destOrd="0" presId="urn:microsoft.com/office/officeart/2009/3/layout/CircleRelationship"/>
    <dgm:cxn modelId="{41B63E89-747B-4595-A636-B2869300B194}" type="presParOf" srcId="{388C803F-5332-4206-BD82-E2FF4B5C6074}" destId="{0A15DE16-F570-4203-B1A0-E342F903EBCB}" srcOrd="4" destOrd="0" presId="urn:microsoft.com/office/officeart/2009/3/layout/CircleRelationship"/>
    <dgm:cxn modelId="{C99ECDDE-8EF1-4FB2-BFD9-C6F3B6A3BC3F}" type="presParOf" srcId="{388C803F-5332-4206-BD82-E2FF4B5C6074}" destId="{292A606F-AB1A-4B8D-B210-A8F447F52B96}" srcOrd="5" destOrd="0" presId="urn:microsoft.com/office/officeart/2009/3/layout/CircleRelationship"/>
    <dgm:cxn modelId="{8D38F5F8-DD37-4B34-A3B9-C79D753FEBAE}" type="presParOf" srcId="{388C803F-5332-4206-BD82-E2FF4B5C6074}" destId="{BDA818BC-184B-477E-9E81-303196E3C0D3}" srcOrd="6" destOrd="0" presId="urn:microsoft.com/office/officeart/2009/3/layout/CircleRelationship"/>
    <dgm:cxn modelId="{CAF85F4C-CC33-4F50-80EE-4163B9035BD3}" type="presParOf" srcId="{388C803F-5332-4206-BD82-E2FF4B5C6074}" destId="{3C7FB373-426B-4F6B-B255-41CE34E0CF60}" srcOrd="7" destOrd="0" presId="urn:microsoft.com/office/officeart/2009/3/layout/CircleRelationship"/>
    <dgm:cxn modelId="{4891FB77-8918-47E6-A062-AEA818081C59}" type="presParOf" srcId="{3C7FB373-426B-4F6B-B255-41CE34E0CF60}" destId="{F9862CB8-2E46-4120-99C0-25FB31E8937B}" srcOrd="0" destOrd="0" presId="urn:microsoft.com/office/officeart/2009/3/layout/CircleRelationship"/>
    <dgm:cxn modelId="{3568D369-C294-4B97-960D-C807E9E0C3B3}" type="presParOf" srcId="{388C803F-5332-4206-BD82-E2FF4B5C6074}" destId="{9FF914BF-5498-47E0-B6D7-F12C4515043D}" srcOrd="8" destOrd="0" presId="urn:microsoft.com/office/officeart/2009/3/layout/CircleRelationship"/>
    <dgm:cxn modelId="{1E46A55E-09C9-4E5E-8883-517834A7C5FB}" type="presParOf" srcId="{9FF914BF-5498-47E0-B6D7-F12C4515043D}" destId="{167DEE92-9AC5-4287-8877-D28082779ABD}" srcOrd="0" destOrd="0" presId="urn:microsoft.com/office/officeart/2009/3/layout/CircleRelationship"/>
    <dgm:cxn modelId="{7D18FB51-7DC2-4E61-AB2C-6E6623BC5811}" type="presParOf" srcId="{388C803F-5332-4206-BD82-E2FF4B5C6074}" destId="{8755BBE2-73EA-4FC7-86E4-AADBC8D57895}" srcOrd="9" destOrd="0" presId="urn:microsoft.com/office/officeart/2009/3/layout/CircleRelationship"/>
    <dgm:cxn modelId="{E4D36F1B-794C-48E8-9C79-06A8481BFB07}" type="presParOf" srcId="{388C803F-5332-4206-BD82-E2FF4B5C6074}" destId="{9BA50C05-CEDB-4A34-B466-4EB7AAAF2207}" srcOrd="10" destOrd="0" presId="urn:microsoft.com/office/officeart/2009/3/layout/CircleRelationship"/>
    <dgm:cxn modelId="{14A4B182-CF67-497F-AD6E-F8555610C6ED}" type="presParOf" srcId="{9BA50C05-CEDB-4A34-B466-4EB7AAAF2207}" destId="{9993124C-9D22-4FBA-98FE-68FB59594CCF}" srcOrd="0" destOrd="0" presId="urn:microsoft.com/office/officeart/2009/3/layout/CircleRelationship"/>
    <dgm:cxn modelId="{A436E6D0-0FE1-4692-848A-B03408BAAB0F}" type="presParOf" srcId="{388C803F-5332-4206-BD82-E2FF4B5C6074}" destId="{BF47A958-258E-4970-AE20-81E0EAF673DA}" srcOrd="11" destOrd="0" presId="urn:microsoft.com/office/officeart/2009/3/layout/CircleRelationship"/>
    <dgm:cxn modelId="{09B1B74E-5CC2-46CD-A59D-E1519D8DFF21}" type="presParOf" srcId="{BF47A958-258E-4970-AE20-81E0EAF673DA}" destId="{CDCCA0D6-FE04-4B79-AB4A-F90ABBF89B2F}" srcOrd="0" destOrd="0" presId="urn:microsoft.com/office/officeart/2009/3/layout/CircleRelationship"/>
    <dgm:cxn modelId="{54A2BC73-4AC3-4269-8CA7-E6C823A9E922}" type="presParOf" srcId="{388C803F-5332-4206-BD82-E2FF4B5C6074}" destId="{88E621D2-6A1E-46C0-882C-5FF90F2A0123}" srcOrd="12" destOrd="0" presId="urn:microsoft.com/office/officeart/2009/3/layout/CircleRelationship"/>
    <dgm:cxn modelId="{189C0CEF-405F-4D00-B6A6-8F13E1027DDB}" type="presParOf" srcId="{88E621D2-6A1E-46C0-882C-5FF90F2A0123}" destId="{AFE6442D-CF11-474A-B4AA-85A2108F170A}" srcOrd="0" destOrd="0" presId="urn:microsoft.com/office/officeart/2009/3/layout/CircleRelationship"/>
    <dgm:cxn modelId="{265755B7-78F6-4DEF-97BC-7456344689BA}" type="presParOf" srcId="{388C803F-5332-4206-BD82-E2FF4B5C6074}" destId="{6D6AAD47-B6EC-458D-89AD-B4E352B71A25}" srcOrd="13" destOrd="0" presId="urn:microsoft.com/office/officeart/2009/3/layout/CircleRelationship"/>
    <dgm:cxn modelId="{357F6298-ACEC-4953-B568-376A92FA3ED7}" type="presParOf" srcId="{388C803F-5332-4206-BD82-E2FF4B5C6074}" destId="{CEA24199-4A1A-4D94-8841-3016EEEB6649}" srcOrd="14" destOrd="0" presId="urn:microsoft.com/office/officeart/2009/3/layout/CircleRelationship"/>
    <dgm:cxn modelId="{5E991DD4-1F18-4DB7-A96E-AB65251E3352}" type="presParOf" srcId="{CEA24199-4A1A-4D94-8841-3016EEEB6649}" destId="{38364F85-2786-411D-AD88-E0500A1DD760}" srcOrd="0" destOrd="0" presId="urn:microsoft.com/office/officeart/2009/3/layout/CircleRelationship"/>
    <dgm:cxn modelId="{5FAACAF1-EE2D-4D7D-8D17-2667F908113B}" type="presParOf" srcId="{388C803F-5332-4206-BD82-E2FF4B5C6074}" destId="{1B42B758-A497-4463-A939-E063E2E6153A}" srcOrd="15" destOrd="0" presId="urn:microsoft.com/office/officeart/2009/3/layout/CircleRelationship"/>
    <dgm:cxn modelId="{CBEA70DF-C571-412B-A804-A46BB53533F0}" type="presParOf" srcId="{388C803F-5332-4206-BD82-E2FF4B5C6074}" destId="{10611CE0-B3C0-4A98-AFB0-4D19BF232520}" srcOrd="16" destOrd="0" presId="urn:microsoft.com/office/officeart/2009/3/layout/CircleRelationship"/>
    <dgm:cxn modelId="{E063C316-161C-456B-B473-8D29C271048B}" type="presParOf" srcId="{10611CE0-B3C0-4A98-AFB0-4D19BF232520}" destId="{4598482E-B7C2-441F-BC20-9E43C462868A}" srcOrd="0" destOrd="0" presId="urn:microsoft.com/office/officeart/2009/3/layout/CircleRelationship"/>
    <dgm:cxn modelId="{70B3337E-9F73-4E14-BD61-9CECD62CFB72}" type="presParOf" srcId="{388C803F-5332-4206-BD82-E2FF4B5C6074}" destId="{9CC38D2B-80E5-438B-BCE8-A99085F734F2}" srcOrd="17" destOrd="0" presId="urn:microsoft.com/office/officeart/2009/3/layout/CircleRelationship"/>
    <dgm:cxn modelId="{796E82D7-C2E3-4CDF-A6A8-91AF82072301}" type="presParOf" srcId="{388C803F-5332-4206-BD82-E2FF4B5C6074}" destId="{16CE1258-69C9-40EF-B339-1A68DD596CF0}" srcOrd="18" destOrd="0" presId="urn:microsoft.com/office/officeart/2009/3/layout/CircleRelationship"/>
    <dgm:cxn modelId="{72CA94B0-653A-48CA-9965-906E244CE4CF}" type="presParOf" srcId="{16CE1258-69C9-40EF-B339-1A68DD596CF0}" destId="{F54DDD49-F978-4907-B8BC-220D6C8A43E2}" srcOrd="0" destOrd="0" presId="urn:microsoft.com/office/officeart/2009/3/layout/CircleRelationship"/>
    <dgm:cxn modelId="{F999F051-0C19-455F-BF03-92AC5B0044E7}" type="presParOf" srcId="{388C803F-5332-4206-BD82-E2FF4B5C6074}" destId="{BAA30E38-14E5-484A-A855-41329D9A3868}" srcOrd="19" destOrd="0" presId="urn:microsoft.com/office/officeart/2009/3/layout/CircleRelationship"/>
    <dgm:cxn modelId="{659583B2-37F0-4A24-88E3-E4C6D4EF7542}" type="presParOf" srcId="{BAA30E38-14E5-484A-A855-41329D9A3868}" destId="{52014D4D-D252-4B5B-85D3-8540BEF8D10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EFE25-E059-4CE4-996E-E59C7C842E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AEFB9E-CCE4-44D8-A19E-AFD63D87DE4E}">
      <dgm:prSet phldrT="[Text]"/>
      <dgm:spPr/>
      <dgm:t>
        <a:bodyPr/>
        <a:lstStyle/>
        <a:p>
          <a:r>
            <a:rPr lang="en-US" dirty="0" smtClean="0"/>
            <a:t>Health System</a:t>
          </a:r>
          <a:endParaRPr lang="en-US" dirty="0"/>
        </a:p>
      </dgm:t>
    </dgm:pt>
    <dgm:pt modelId="{BD913DE1-3DA6-40CD-A21F-6708ECBB41F5}" type="parTrans" cxnId="{808F3EB9-1EFC-4D6F-8EB4-55BDC17E4672}">
      <dgm:prSet/>
      <dgm:spPr/>
      <dgm:t>
        <a:bodyPr/>
        <a:lstStyle/>
        <a:p>
          <a:endParaRPr lang="en-US"/>
        </a:p>
      </dgm:t>
    </dgm:pt>
    <dgm:pt modelId="{0615ADCD-8871-457F-A36B-6AFC2C623C13}" type="sibTrans" cxnId="{808F3EB9-1EFC-4D6F-8EB4-55BDC17E4672}">
      <dgm:prSet/>
      <dgm:spPr/>
      <dgm:t>
        <a:bodyPr/>
        <a:lstStyle/>
        <a:p>
          <a:endParaRPr lang="en-US"/>
        </a:p>
      </dgm:t>
    </dgm:pt>
    <dgm:pt modelId="{4F4C98E8-6747-405A-A1B2-0D73FC8A83C0}">
      <dgm:prSet phldrT="[Text]"/>
      <dgm:spPr/>
      <dgm:t>
        <a:bodyPr/>
        <a:lstStyle/>
        <a:p>
          <a:r>
            <a:rPr lang="en-US" dirty="0" smtClean="0"/>
            <a:t>Direct care costs in acute care, LTC, community care</a:t>
          </a:r>
          <a:endParaRPr lang="en-US" dirty="0"/>
        </a:p>
      </dgm:t>
    </dgm:pt>
    <dgm:pt modelId="{DC333136-D862-40C9-882D-2F15B8DBC87E}" type="parTrans" cxnId="{1595C4A6-560D-40FB-BBD3-72E534DFBAF5}">
      <dgm:prSet/>
      <dgm:spPr/>
      <dgm:t>
        <a:bodyPr/>
        <a:lstStyle/>
        <a:p>
          <a:endParaRPr lang="en-US"/>
        </a:p>
      </dgm:t>
    </dgm:pt>
    <dgm:pt modelId="{2E5F5E19-7FC2-45BE-92E8-0E91EAA9C50C}" type="sibTrans" cxnId="{1595C4A6-560D-40FB-BBD3-72E534DFBAF5}">
      <dgm:prSet/>
      <dgm:spPr/>
      <dgm:t>
        <a:bodyPr/>
        <a:lstStyle/>
        <a:p>
          <a:endParaRPr lang="en-US"/>
        </a:p>
      </dgm:t>
    </dgm:pt>
    <dgm:pt modelId="{CC65B713-2994-4F77-8599-E9C0DCDFFEFA}">
      <dgm:prSet phldrT="[Text]"/>
      <dgm:spPr/>
      <dgm:t>
        <a:bodyPr/>
        <a:lstStyle/>
        <a:p>
          <a:r>
            <a:rPr lang="en-US" dirty="0" smtClean="0"/>
            <a:t>Non COVID care</a:t>
          </a:r>
          <a:endParaRPr lang="en-US" dirty="0"/>
        </a:p>
      </dgm:t>
    </dgm:pt>
    <dgm:pt modelId="{22885202-6811-4CC9-BAAF-642CE5707227}" type="parTrans" cxnId="{F7FAF2FA-54DF-444D-B776-5A1E592B3007}">
      <dgm:prSet/>
      <dgm:spPr/>
      <dgm:t>
        <a:bodyPr/>
        <a:lstStyle/>
        <a:p>
          <a:endParaRPr lang="en-US"/>
        </a:p>
      </dgm:t>
    </dgm:pt>
    <dgm:pt modelId="{374E0146-48BE-4CAB-913A-02AF50319903}" type="sibTrans" cxnId="{F7FAF2FA-54DF-444D-B776-5A1E592B3007}">
      <dgm:prSet/>
      <dgm:spPr/>
      <dgm:t>
        <a:bodyPr/>
        <a:lstStyle/>
        <a:p>
          <a:endParaRPr lang="en-US"/>
        </a:p>
      </dgm:t>
    </dgm:pt>
    <dgm:pt modelId="{3B954DF0-52FF-49AA-B480-F82532B22D2F}">
      <dgm:prSet phldrT="[Text]"/>
      <dgm:spPr/>
      <dgm:t>
        <a:bodyPr/>
        <a:lstStyle/>
        <a:p>
          <a:r>
            <a:rPr lang="en-US" dirty="0" smtClean="0"/>
            <a:t>Personal</a:t>
          </a:r>
          <a:endParaRPr lang="en-US" dirty="0"/>
        </a:p>
      </dgm:t>
    </dgm:pt>
    <dgm:pt modelId="{D4EF82A4-AE95-4550-B317-50508D5E1603}" type="parTrans" cxnId="{6CC7A809-F08A-4727-B1A8-4BDB1CDA0F00}">
      <dgm:prSet/>
      <dgm:spPr/>
      <dgm:t>
        <a:bodyPr/>
        <a:lstStyle/>
        <a:p>
          <a:endParaRPr lang="en-US"/>
        </a:p>
      </dgm:t>
    </dgm:pt>
    <dgm:pt modelId="{AB156782-11EA-4264-ADC1-963456479C53}" type="sibTrans" cxnId="{6CC7A809-F08A-4727-B1A8-4BDB1CDA0F00}">
      <dgm:prSet/>
      <dgm:spPr/>
      <dgm:t>
        <a:bodyPr/>
        <a:lstStyle/>
        <a:p>
          <a:endParaRPr lang="en-US"/>
        </a:p>
      </dgm:t>
    </dgm:pt>
    <dgm:pt modelId="{69E13912-25B3-41C9-8D65-0086274BDED0}">
      <dgm:prSet phldrT="[Text]"/>
      <dgm:spPr/>
      <dgm:t>
        <a:bodyPr/>
        <a:lstStyle/>
        <a:p>
          <a:r>
            <a:rPr lang="en-US" dirty="0" smtClean="0"/>
            <a:t>Job loss</a:t>
          </a:r>
          <a:endParaRPr lang="en-US" dirty="0"/>
        </a:p>
      </dgm:t>
    </dgm:pt>
    <dgm:pt modelId="{B8D7D244-F8FD-48BA-B5FD-145CD08A9C4F}" type="parTrans" cxnId="{19692BE6-5F24-432F-9B49-25C4213E1F8E}">
      <dgm:prSet/>
      <dgm:spPr/>
      <dgm:t>
        <a:bodyPr/>
        <a:lstStyle/>
        <a:p>
          <a:endParaRPr lang="en-US"/>
        </a:p>
      </dgm:t>
    </dgm:pt>
    <dgm:pt modelId="{9BC3126F-F8B7-4E41-82BB-91CA4B4CC220}" type="sibTrans" cxnId="{19692BE6-5F24-432F-9B49-25C4213E1F8E}">
      <dgm:prSet/>
      <dgm:spPr/>
      <dgm:t>
        <a:bodyPr/>
        <a:lstStyle/>
        <a:p>
          <a:endParaRPr lang="en-US"/>
        </a:p>
      </dgm:t>
    </dgm:pt>
    <dgm:pt modelId="{67DD1811-D2A1-497D-BF8A-DB665D865882}">
      <dgm:prSet phldrT="[Text]"/>
      <dgm:spPr/>
      <dgm:t>
        <a:bodyPr/>
        <a:lstStyle/>
        <a:p>
          <a:r>
            <a:rPr lang="en-US" dirty="0" smtClean="0"/>
            <a:t>Mental health</a:t>
          </a:r>
          <a:endParaRPr lang="en-US" dirty="0"/>
        </a:p>
      </dgm:t>
    </dgm:pt>
    <dgm:pt modelId="{E5627DD1-CC62-4B81-B37B-6803A6B3DE77}" type="parTrans" cxnId="{7D255820-E07D-46EB-806C-02EDD5B15BE2}">
      <dgm:prSet/>
      <dgm:spPr/>
      <dgm:t>
        <a:bodyPr/>
        <a:lstStyle/>
        <a:p>
          <a:endParaRPr lang="en-US"/>
        </a:p>
      </dgm:t>
    </dgm:pt>
    <dgm:pt modelId="{FAAB72C5-A9C4-45AC-AEB5-AEC5F7B2746F}" type="sibTrans" cxnId="{7D255820-E07D-46EB-806C-02EDD5B15BE2}">
      <dgm:prSet/>
      <dgm:spPr/>
      <dgm:t>
        <a:bodyPr/>
        <a:lstStyle/>
        <a:p>
          <a:endParaRPr lang="en-US"/>
        </a:p>
      </dgm:t>
    </dgm:pt>
    <dgm:pt modelId="{C223BED0-6B87-46E2-B9ED-9513938A2008}">
      <dgm:prSet phldrT="[Text]"/>
      <dgm:spPr/>
      <dgm:t>
        <a:bodyPr/>
        <a:lstStyle/>
        <a:p>
          <a:r>
            <a:rPr lang="en-US" dirty="0" smtClean="0"/>
            <a:t>Economy</a:t>
          </a:r>
          <a:endParaRPr lang="en-US" dirty="0"/>
        </a:p>
      </dgm:t>
    </dgm:pt>
    <dgm:pt modelId="{BDCFAF7D-1ADB-4498-AAB2-6E8225303016}" type="parTrans" cxnId="{CA00A392-DDE7-49E1-9711-9F75B35B57E7}">
      <dgm:prSet/>
      <dgm:spPr/>
      <dgm:t>
        <a:bodyPr/>
        <a:lstStyle/>
        <a:p>
          <a:endParaRPr lang="en-US"/>
        </a:p>
      </dgm:t>
    </dgm:pt>
    <dgm:pt modelId="{3A5E5026-3349-4102-8DBA-2EF10C525E55}" type="sibTrans" cxnId="{CA00A392-DDE7-49E1-9711-9F75B35B57E7}">
      <dgm:prSet/>
      <dgm:spPr/>
      <dgm:t>
        <a:bodyPr/>
        <a:lstStyle/>
        <a:p>
          <a:endParaRPr lang="en-US"/>
        </a:p>
      </dgm:t>
    </dgm:pt>
    <dgm:pt modelId="{92604838-F019-495B-B93A-A5CC89D7DB8A}">
      <dgm:prSet phldrT="[Text]"/>
      <dgm:spPr/>
      <dgm:t>
        <a:bodyPr/>
        <a:lstStyle/>
        <a:p>
          <a:r>
            <a:rPr lang="en-US" dirty="0" smtClean="0"/>
            <a:t>Closure of businesses</a:t>
          </a:r>
          <a:endParaRPr lang="en-US" dirty="0"/>
        </a:p>
      </dgm:t>
    </dgm:pt>
    <dgm:pt modelId="{FA993BCC-ECA8-457F-9D15-CAF87C01F6FB}" type="parTrans" cxnId="{18A522E6-5515-4DBB-A30A-A192A12BCD53}">
      <dgm:prSet/>
      <dgm:spPr/>
      <dgm:t>
        <a:bodyPr/>
        <a:lstStyle/>
        <a:p>
          <a:endParaRPr lang="en-US"/>
        </a:p>
      </dgm:t>
    </dgm:pt>
    <dgm:pt modelId="{65839AC5-BCBC-47F9-8411-7681E117EC52}" type="sibTrans" cxnId="{18A522E6-5515-4DBB-A30A-A192A12BCD53}">
      <dgm:prSet/>
      <dgm:spPr/>
      <dgm:t>
        <a:bodyPr/>
        <a:lstStyle/>
        <a:p>
          <a:endParaRPr lang="en-US"/>
        </a:p>
      </dgm:t>
    </dgm:pt>
    <dgm:pt modelId="{DAF5CABC-F01C-4275-903A-8BF4D00728E8}">
      <dgm:prSet phldrT="[Text]"/>
      <dgm:spPr/>
      <dgm:t>
        <a:bodyPr/>
        <a:lstStyle/>
        <a:p>
          <a:r>
            <a:rPr lang="en-US" dirty="0" smtClean="0"/>
            <a:t>Manufacturing of goods for export</a:t>
          </a:r>
          <a:endParaRPr lang="en-US" dirty="0"/>
        </a:p>
      </dgm:t>
    </dgm:pt>
    <dgm:pt modelId="{2CBC09C2-93D7-4620-8C78-2CC8457BF2C1}" type="parTrans" cxnId="{97D1F905-F233-41E3-9A64-637236738462}">
      <dgm:prSet/>
      <dgm:spPr/>
      <dgm:t>
        <a:bodyPr/>
        <a:lstStyle/>
        <a:p>
          <a:endParaRPr lang="en-US"/>
        </a:p>
      </dgm:t>
    </dgm:pt>
    <dgm:pt modelId="{06BC6CB0-ABCC-4AF0-AE3F-B64B6B429BEA}" type="sibTrans" cxnId="{97D1F905-F233-41E3-9A64-637236738462}">
      <dgm:prSet/>
      <dgm:spPr/>
      <dgm:t>
        <a:bodyPr/>
        <a:lstStyle/>
        <a:p>
          <a:endParaRPr lang="en-US"/>
        </a:p>
      </dgm:t>
    </dgm:pt>
    <dgm:pt modelId="{F773A833-391C-48DA-BBBD-A598803A36E5}">
      <dgm:prSet phldrT="[Text]"/>
      <dgm:spPr/>
      <dgm:t>
        <a:bodyPr/>
        <a:lstStyle/>
        <a:p>
          <a:endParaRPr lang="en-US" dirty="0"/>
        </a:p>
      </dgm:t>
    </dgm:pt>
    <dgm:pt modelId="{1F9542F0-3489-4A82-8B96-D911F9B719F1}" type="parTrans" cxnId="{F92C47E3-FC5D-417F-A443-E1710DB64BD0}">
      <dgm:prSet/>
      <dgm:spPr/>
      <dgm:t>
        <a:bodyPr/>
        <a:lstStyle/>
        <a:p>
          <a:endParaRPr lang="en-US"/>
        </a:p>
      </dgm:t>
    </dgm:pt>
    <dgm:pt modelId="{36396F21-D760-4D86-A02D-A2FCCDE1D1F4}" type="sibTrans" cxnId="{F92C47E3-FC5D-417F-A443-E1710DB64BD0}">
      <dgm:prSet/>
      <dgm:spPr/>
      <dgm:t>
        <a:bodyPr/>
        <a:lstStyle/>
        <a:p>
          <a:endParaRPr lang="en-US"/>
        </a:p>
      </dgm:t>
    </dgm:pt>
    <dgm:pt modelId="{401DBBDC-5BD7-4C03-A670-1CF45DEA6D76}">
      <dgm:prSet phldrT="[Text]"/>
      <dgm:spPr/>
      <dgm:t>
        <a:bodyPr/>
        <a:lstStyle/>
        <a:p>
          <a:r>
            <a:rPr lang="en-US" dirty="0" smtClean="0"/>
            <a:t>Indirect costs including worker absenteeism (exposure, stress, illness)</a:t>
          </a:r>
          <a:endParaRPr lang="en-US" dirty="0"/>
        </a:p>
      </dgm:t>
    </dgm:pt>
    <dgm:pt modelId="{E1A542BA-F6CC-4DDA-B354-DCD15AA6AFA1}" type="parTrans" cxnId="{E2BBEB52-45DF-4645-8BFE-DAD8C16AF068}">
      <dgm:prSet/>
      <dgm:spPr/>
      <dgm:t>
        <a:bodyPr/>
        <a:lstStyle/>
        <a:p>
          <a:endParaRPr lang="en-US"/>
        </a:p>
      </dgm:t>
    </dgm:pt>
    <dgm:pt modelId="{6CD2EA15-4632-4086-985F-ED4CCBE443A4}" type="sibTrans" cxnId="{E2BBEB52-45DF-4645-8BFE-DAD8C16AF068}">
      <dgm:prSet/>
      <dgm:spPr/>
      <dgm:t>
        <a:bodyPr/>
        <a:lstStyle/>
        <a:p>
          <a:endParaRPr lang="en-US"/>
        </a:p>
      </dgm:t>
    </dgm:pt>
    <dgm:pt modelId="{9FDEA5DC-B7EC-4A03-A70F-3BBE89FD7DC3}">
      <dgm:prSet phldrT="[Text]"/>
      <dgm:spPr/>
      <dgm:t>
        <a:bodyPr/>
        <a:lstStyle/>
        <a:p>
          <a:r>
            <a:rPr lang="en-US" dirty="0" smtClean="0"/>
            <a:t>Opportunity costs</a:t>
          </a:r>
          <a:endParaRPr lang="en-US" dirty="0"/>
        </a:p>
      </dgm:t>
    </dgm:pt>
    <dgm:pt modelId="{4B084977-6C6F-48EF-82B0-5558F1D78B3B}" type="parTrans" cxnId="{AFA5B3E8-8F14-46BB-AC0F-73223FC20E21}">
      <dgm:prSet/>
      <dgm:spPr/>
      <dgm:t>
        <a:bodyPr/>
        <a:lstStyle/>
        <a:p>
          <a:endParaRPr lang="en-US"/>
        </a:p>
      </dgm:t>
    </dgm:pt>
    <dgm:pt modelId="{EC0F5930-A959-409D-939D-DDEE5F69FB54}" type="sibTrans" cxnId="{AFA5B3E8-8F14-46BB-AC0F-73223FC20E21}">
      <dgm:prSet/>
      <dgm:spPr/>
      <dgm:t>
        <a:bodyPr/>
        <a:lstStyle/>
        <a:p>
          <a:endParaRPr lang="en-US"/>
        </a:p>
      </dgm:t>
    </dgm:pt>
    <dgm:pt modelId="{F91EE027-1261-4D17-9ADD-440096994D5C}">
      <dgm:prSet phldrT="[Text]"/>
      <dgm:spPr/>
      <dgm:t>
        <a:bodyPr/>
        <a:lstStyle/>
        <a:p>
          <a:r>
            <a:rPr lang="en-US" dirty="0" smtClean="0"/>
            <a:t>Relationships</a:t>
          </a:r>
          <a:endParaRPr lang="en-US" dirty="0"/>
        </a:p>
      </dgm:t>
    </dgm:pt>
    <dgm:pt modelId="{CC632EF1-DE27-4750-856C-3434F0158247}" type="parTrans" cxnId="{70303922-52C5-4781-ADF6-EC6929B2A783}">
      <dgm:prSet/>
      <dgm:spPr/>
      <dgm:t>
        <a:bodyPr/>
        <a:lstStyle/>
        <a:p>
          <a:endParaRPr lang="en-US"/>
        </a:p>
      </dgm:t>
    </dgm:pt>
    <dgm:pt modelId="{3C58115E-CFEF-46FE-8D6D-5269EE822C84}" type="sibTrans" cxnId="{70303922-52C5-4781-ADF6-EC6929B2A783}">
      <dgm:prSet/>
      <dgm:spPr/>
      <dgm:t>
        <a:bodyPr/>
        <a:lstStyle/>
        <a:p>
          <a:endParaRPr lang="en-US"/>
        </a:p>
      </dgm:t>
    </dgm:pt>
    <dgm:pt modelId="{036792D5-A8D1-4BBE-8C58-F9A46A7992CD}">
      <dgm:prSet phldrT="[Text]"/>
      <dgm:spPr/>
      <dgm:t>
        <a:bodyPr/>
        <a:lstStyle/>
        <a:p>
          <a:r>
            <a:rPr lang="en-US" dirty="0" smtClean="0"/>
            <a:t>Ability to import</a:t>
          </a:r>
          <a:endParaRPr lang="en-US" dirty="0"/>
        </a:p>
      </dgm:t>
    </dgm:pt>
    <dgm:pt modelId="{00B99418-664D-4BAB-8596-AA2D8AACA068}" type="parTrans" cxnId="{CECE3F47-681A-433D-A93C-32807CE700AA}">
      <dgm:prSet/>
      <dgm:spPr/>
      <dgm:t>
        <a:bodyPr/>
        <a:lstStyle/>
        <a:p>
          <a:endParaRPr lang="en-US"/>
        </a:p>
      </dgm:t>
    </dgm:pt>
    <dgm:pt modelId="{57E2EC15-9306-43F7-9E7E-F797D1917903}" type="sibTrans" cxnId="{CECE3F47-681A-433D-A93C-32807CE700AA}">
      <dgm:prSet/>
      <dgm:spPr/>
      <dgm:t>
        <a:bodyPr/>
        <a:lstStyle/>
        <a:p>
          <a:endParaRPr lang="en-US"/>
        </a:p>
      </dgm:t>
    </dgm:pt>
    <dgm:pt modelId="{C9727232-CC0A-4CF6-873E-3FBAC50F6609}">
      <dgm:prSet phldrT="[Text]"/>
      <dgm:spPr/>
      <dgm:t>
        <a:bodyPr/>
        <a:lstStyle/>
        <a:p>
          <a:r>
            <a:rPr lang="en-US" dirty="0" smtClean="0"/>
            <a:t>Limits on Tourism and travel</a:t>
          </a:r>
          <a:endParaRPr lang="en-US" dirty="0"/>
        </a:p>
      </dgm:t>
    </dgm:pt>
    <dgm:pt modelId="{063CAE57-33A0-4394-BE10-AB8F6B141696}" type="parTrans" cxnId="{0C625807-65FE-4889-BC48-250AB61AB439}">
      <dgm:prSet/>
      <dgm:spPr/>
      <dgm:t>
        <a:bodyPr/>
        <a:lstStyle/>
        <a:p>
          <a:endParaRPr lang="en-US"/>
        </a:p>
      </dgm:t>
    </dgm:pt>
    <dgm:pt modelId="{99D3995F-15DA-4C90-A001-97997354A9EA}" type="sibTrans" cxnId="{0C625807-65FE-4889-BC48-250AB61AB439}">
      <dgm:prSet/>
      <dgm:spPr/>
      <dgm:t>
        <a:bodyPr/>
        <a:lstStyle/>
        <a:p>
          <a:endParaRPr lang="en-US"/>
        </a:p>
      </dgm:t>
    </dgm:pt>
    <dgm:pt modelId="{F80462A9-7726-4151-96F8-B35F3A31A45E}">
      <dgm:prSet phldrT="[Text]"/>
      <dgm:spPr/>
      <dgm:t>
        <a:bodyPr/>
        <a:lstStyle/>
        <a:p>
          <a:r>
            <a:rPr lang="en-US" dirty="0" smtClean="0"/>
            <a:t>Education</a:t>
          </a:r>
          <a:endParaRPr lang="en-US" dirty="0"/>
        </a:p>
      </dgm:t>
    </dgm:pt>
    <dgm:pt modelId="{0050184A-23FF-43BB-972B-D888711015E3}" type="parTrans" cxnId="{AA427ADF-5D0F-4E89-8319-4B6B98795E85}">
      <dgm:prSet/>
      <dgm:spPr/>
      <dgm:t>
        <a:bodyPr/>
        <a:lstStyle/>
        <a:p>
          <a:endParaRPr lang="en-US"/>
        </a:p>
      </dgm:t>
    </dgm:pt>
    <dgm:pt modelId="{14B98E84-C821-4DC2-A9E4-3FEFCB9DACBF}" type="sibTrans" cxnId="{AA427ADF-5D0F-4E89-8319-4B6B98795E85}">
      <dgm:prSet/>
      <dgm:spPr/>
      <dgm:t>
        <a:bodyPr/>
        <a:lstStyle/>
        <a:p>
          <a:endParaRPr lang="en-US"/>
        </a:p>
      </dgm:t>
    </dgm:pt>
    <dgm:pt modelId="{BEEF5D1B-EBA1-491E-9266-3AAA4C07D902}">
      <dgm:prSet phldrT="[Text]"/>
      <dgm:spPr/>
      <dgm:t>
        <a:bodyPr/>
        <a:lstStyle/>
        <a:p>
          <a:r>
            <a:rPr lang="en-US" dirty="0" smtClean="0"/>
            <a:t>Leisure activities</a:t>
          </a:r>
          <a:endParaRPr lang="en-US" dirty="0"/>
        </a:p>
      </dgm:t>
    </dgm:pt>
    <dgm:pt modelId="{8960EB6A-0DD7-4C4B-94BE-40496F3FB361}" type="parTrans" cxnId="{65D44268-81FD-4F03-BFD6-76637499521E}">
      <dgm:prSet/>
      <dgm:spPr/>
      <dgm:t>
        <a:bodyPr/>
        <a:lstStyle/>
        <a:p>
          <a:endParaRPr lang="en-US"/>
        </a:p>
      </dgm:t>
    </dgm:pt>
    <dgm:pt modelId="{DC4E54AF-5FC5-42A3-9AFC-AEFCE4A20CD3}" type="sibTrans" cxnId="{65D44268-81FD-4F03-BFD6-76637499521E}">
      <dgm:prSet/>
      <dgm:spPr/>
      <dgm:t>
        <a:bodyPr/>
        <a:lstStyle/>
        <a:p>
          <a:endParaRPr lang="en-US"/>
        </a:p>
      </dgm:t>
    </dgm:pt>
    <dgm:pt modelId="{2DF41F89-3DCC-47B1-8E83-E7A47F6A67E3}">
      <dgm:prSet phldrT="[Text]"/>
      <dgm:spPr/>
      <dgm:t>
        <a:bodyPr/>
        <a:lstStyle/>
        <a:p>
          <a:r>
            <a:rPr lang="en-US" dirty="0" smtClean="0"/>
            <a:t>Absenteeism due to self isolation or illness</a:t>
          </a:r>
          <a:endParaRPr lang="en-US" dirty="0"/>
        </a:p>
      </dgm:t>
    </dgm:pt>
    <dgm:pt modelId="{1C4732E6-7579-4BAE-AAA8-1F9E2DD25F3F}" type="parTrans" cxnId="{6020B57C-0A12-4C4A-9ABE-AB5EACFF9832}">
      <dgm:prSet/>
      <dgm:spPr/>
      <dgm:t>
        <a:bodyPr/>
        <a:lstStyle/>
        <a:p>
          <a:endParaRPr lang="en-US"/>
        </a:p>
      </dgm:t>
    </dgm:pt>
    <dgm:pt modelId="{63E7A41E-A6BF-47A8-B63D-D056AA54D10C}" type="sibTrans" cxnId="{6020B57C-0A12-4C4A-9ABE-AB5EACFF9832}">
      <dgm:prSet/>
      <dgm:spPr/>
      <dgm:t>
        <a:bodyPr/>
        <a:lstStyle/>
        <a:p>
          <a:endParaRPr lang="en-US"/>
        </a:p>
      </dgm:t>
    </dgm:pt>
    <dgm:pt modelId="{B44EB1E4-5CE8-4D6E-AB4F-346B54C93569}">
      <dgm:prSet phldrT="[Text]"/>
      <dgm:spPr/>
      <dgm:t>
        <a:bodyPr/>
        <a:lstStyle/>
        <a:p>
          <a:r>
            <a:rPr lang="en-US" dirty="0" smtClean="0"/>
            <a:t>Caregiving</a:t>
          </a:r>
          <a:endParaRPr lang="en-US" dirty="0"/>
        </a:p>
      </dgm:t>
    </dgm:pt>
    <dgm:pt modelId="{2EBF0EA7-C61B-4328-A88B-703363AADBAA}" type="parTrans" cxnId="{F58F4E6D-C57E-46A1-B8BB-3D6035A4FDEC}">
      <dgm:prSet/>
      <dgm:spPr/>
      <dgm:t>
        <a:bodyPr/>
        <a:lstStyle/>
        <a:p>
          <a:endParaRPr lang="en-US"/>
        </a:p>
      </dgm:t>
    </dgm:pt>
    <dgm:pt modelId="{4FDBCD40-3EB0-4C34-9D3E-81952D94222E}" type="sibTrans" cxnId="{F58F4E6D-C57E-46A1-B8BB-3D6035A4FDEC}">
      <dgm:prSet/>
      <dgm:spPr/>
      <dgm:t>
        <a:bodyPr/>
        <a:lstStyle/>
        <a:p>
          <a:endParaRPr lang="en-US"/>
        </a:p>
      </dgm:t>
    </dgm:pt>
    <dgm:pt modelId="{6F59E280-0888-4C32-B207-6BBA0580AEEE}">
      <dgm:prSet phldrT="[Text]"/>
      <dgm:spPr/>
      <dgm:t>
        <a:bodyPr/>
        <a:lstStyle/>
        <a:p>
          <a:r>
            <a:rPr lang="en-US" dirty="0" smtClean="0"/>
            <a:t>Safety net expenditures</a:t>
          </a:r>
          <a:endParaRPr lang="en-US" dirty="0"/>
        </a:p>
      </dgm:t>
    </dgm:pt>
    <dgm:pt modelId="{E5380ED1-579A-49F8-958D-FC2FF28725CB}" type="parTrans" cxnId="{801B7B4A-3A88-4BDC-9208-69CA18198368}">
      <dgm:prSet/>
      <dgm:spPr/>
      <dgm:t>
        <a:bodyPr/>
        <a:lstStyle/>
        <a:p>
          <a:endParaRPr lang="en-US"/>
        </a:p>
      </dgm:t>
    </dgm:pt>
    <dgm:pt modelId="{8378D3FC-CDE8-40E4-8FF9-EB4B70A431EF}" type="sibTrans" cxnId="{801B7B4A-3A88-4BDC-9208-69CA18198368}">
      <dgm:prSet/>
      <dgm:spPr/>
      <dgm:t>
        <a:bodyPr/>
        <a:lstStyle/>
        <a:p>
          <a:endParaRPr lang="en-US"/>
        </a:p>
      </dgm:t>
    </dgm:pt>
    <dgm:pt modelId="{AEE09F2C-885E-4D1C-B7DD-99AFF4B1AB9E}">
      <dgm:prSet phldrT="[Text]"/>
      <dgm:spPr/>
      <dgm:t>
        <a:bodyPr/>
        <a:lstStyle/>
        <a:p>
          <a:r>
            <a:rPr lang="en-US" dirty="0" smtClean="0"/>
            <a:t>Bail outs</a:t>
          </a:r>
          <a:endParaRPr lang="en-US" dirty="0"/>
        </a:p>
      </dgm:t>
    </dgm:pt>
    <dgm:pt modelId="{2635D34B-CB9D-46AD-BA72-82D2500131AC}" type="parTrans" cxnId="{1AFE92DE-5E6B-4968-BA4C-B8200BA13C93}">
      <dgm:prSet/>
      <dgm:spPr/>
      <dgm:t>
        <a:bodyPr/>
        <a:lstStyle/>
        <a:p>
          <a:endParaRPr lang="en-US"/>
        </a:p>
      </dgm:t>
    </dgm:pt>
    <dgm:pt modelId="{65EEADDE-C867-4AEC-BBB2-9605B995445B}" type="sibTrans" cxnId="{1AFE92DE-5E6B-4968-BA4C-B8200BA13C93}">
      <dgm:prSet/>
      <dgm:spPr/>
      <dgm:t>
        <a:bodyPr/>
        <a:lstStyle/>
        <a:p>
          <a:endParaRPr lang="en-US"/>
        </a:p>
      </dgm:t>
    </dgm:pt>
    <dgm:pt modelId="{27C41E87-665D-4BEB-9A13-6298B7BA9E47}" type="pres">
      <dgm:prSet presAssocID="{A12EFE25-E059-4CE4-996E-E59C7C842E75}" presName="Name0" presStyleCnt="0">
        <dgm:presLayoutVars>
          <dgm:dir/>
          <dgm:animLvl val="lvl"/>
          <dgm:resizeHandles val="exact"/>
        </dgm:presLayoutVars>
      </dgm:prSet>
      <dgm:spPr/>
    </dgm:pt>
    <dgm:pt modelId="{EAA8360B-01FF-40C6-ADBD-61A296FFE38B}" type="pres">
      <dgm:prSet presAssocID="{75AEFB9E-CCE4-44D8-A19E-AFD63D87DE4E}" presName="composite" presStyleCnt="0"/>
      <dgm:spPr/>
    </dgm:pt>
    <dgm:pt modelId="{66D07123-2868-48B3-B1A0-B51ECDF17D59}" type="pres">
      <dgm:prSet presAssocID="{75AEFB9E-CCE4-44D8-A19E-AFD63D87DE4E}" presName="parTx" presStyleLbl="alignNode1" presStyleIdx="0" presStyleCnt="3">
        <dgm:presLayoutVars>
          <dgm:chMax val="0"/>
          <dgm:chPref val="0"/>
          <dgm:bulletEnabled val="1"/>
        </dgm:presLayoutVars>
      </dgm:prSet>
      <dgm:spPr/>
    </dgm:pt>
    <dgm:pt modelId="{F9A8903F-434D-4643-8456-57E83AE32357}" type="pres">
      <dgm:prSet presAssocID="{75AEFB9E-CCE4-44D8-A19E-AFD63D87DE4E}" presName="desTx" presStyleLbl="alignAccFollowNode1" presStyleIdx="0" presStyleCnt="3">
        <dgm:presLayoutVars>
          <dgm:bulletEnabled val="1"/>
        </dgm:presLayoutVars>
      </dgm:prSet>
      <dgm:spPr/>
      <dgm:t>
        <a:bodyPr/>
        <a:lstStyle/>
        <a:p>
          <a:endParaRPr lang="en-US"/>
        </a:p>
      </dgm:t>
    </dgm:pt>
    <dgm:pt modelId="{38C652CD-E500-48EE-ACA2-9B59C355781B}" type="pres">
      <dgm:prSet presAssocID="{0615ADCD-8871-457F-A36B-6AFC2C623C13}" presName="space" presStyleCnt="0"/>
      <dgm:spPr/>
    </dgm:pt>
    <dgm:pt modelId="{86F809A9-CB68-4571-AA96-79ABD2A451DA}" type="pres">
      <dgm:prSet presAssocID="{3B954DF0-52FF-49AA-B480-F82532B22D2F}" presName="composite" presStyleCnt="0"/>
      <dgm:spPr/>
    </dgm:pt>
    <dgm:pt modelId="{1F4EA61E-EF5C-4969-9ED8-08444F11BD1C}" type="pres">
      <dgm:prSet presAssocID="{3B954DF0-52FF-49AA-B480-F82532B22D2F}" presName="parTx" presStyleLbl="alignNode1" presStyleIdx="1" presStyleCnt="3">
        <dgm:presLayoutVars>
          <dgm:chMax val="0"/>
          <dgm:chPref val="0"/>
          <dgm:bulletEnabled val="1"/>
        </dgm:presLayoutVars>
      </dgm:prSet>
      <dgm:spPr/>
    </dgm:pt>
    <dgm:pt modelId="{FD327A4B-ADEC-4594-9848-E87A2B5AB059}" type="pres">
      <dgm:prSet presAssocID="{3B954DF0-52FF-49AA-B480-F82532B22D2F}" presName="desTx" presStyleLbl="alignAccFollowNode1" presStyleIdx="1" presStyleCnt="3">
        <dgm:presLayoutVars>
          <dgm:bulletEnabled val="1"/>
        </dgm:presLayoutVars>
      </dgm:prSet>
      <dgm:spPr/>
      <dgm:t>
        <a:bodyPr/>
        <a:lstStyle/>
        <a:p>
          <a:endParaRPr lang="en-US"/>
        </a:p>
      </dgm:t>
    </dgm:pt>
    <dgm:pt modelId="{6507842B-5900-41F1-8650-7DF14620C2AB}" type="pres">
      <dgm:prSet presAssocID="{AB156782-11EA-4264-ADC1-963456479C53}" presName="space" presStyleCnt="0"/>
      <dgm:spPr/>
    </dgm:pt>
    <dgm:pt modelId="{4959625B-82D5-4ED5-95FB-B571923D2838}" type="pres">
      <dgm:prSet presAssocID="{C223BED0-6B87-46E2-B9ED-9513938A2008}" presName="composite" presStyleCnt="0"/>
      <dgm:spPr/>
    </dgm:pt>
    <dgm:pt modelId="{2FC8A461-2EC2-4AB2-B439-4B0DEEF898EF}" type="pres">
      <dgm:prSet presAssocID="{C223BED0-6B87-46E2-B9ED-9513938A2008}" presName="parTx" presStyleLbl="alignNode1" presStyleIdx="2" presStyleCnt="3">
        <dgm:presLayoutVars>
          <dgm:chMax val="0"/>
          <dgm:chPref val="0"/>
          <dgm:bulletEnabled val="1"/>
        </dgm:presLayoutVars>
      </dgm:prSet>
      <dgm:spPr/>
      <dgm:t>
        <a:bodyPr/>
        <a:lstStyle/>
        <a:p>
          <a:endParaRPr lang="en-US"/>
        </a:p>
      </dgm:t>
    </dgm:pt>
    <dgm:pt modelId="{54DCE5DE-DA11-4448-A4C7-08C481490F22}" type="pres">
      <dgm:prSet presAssocID="{C223BED0-6B87-46E2-B9ED-9513938A2008}" presName="desTx" presStyleLbl="alignAccFollowNode1" presStyleIdx="2" presStyleCnt="3">
        <dgm:presLayoutVars>
          <dgm:bulletEnabled val="1"/>
        </dgm:presLayoutVars>
      </dgm:prSet>
      <dgm:spPr/>
      <dgm:t>
        <a:bodyPr/>
        <a:lstStyle/>
        <a:p>
          <a:endParaRPr lang="en-US"/>
        </a:p>
      </dgm:t>
    </dgm:pt>
  </dgm:ptLst>
  <dgm:cxnLst>
    <dgm:cxn modelId="{E2BBEB52-45DF-4645-8BFE-DAD8C16AF068}" srcId="{75AEFB9E-CCE4-44D8-A19E-AFD63D87DE4E}" destId="{401DBBDC-5BD7-4C03-A670-1CF45DEA6D76}" srcOrd="2" destOrd="0" parTransId="{E1A542BA-F6CC-4DDA-B354-DCD15AA6AFA1}" sibTransId="{6CD2EA15-4632-4086-985F-ED4CCBE443A4}"/>
    <dgm:cxn modelId="{97D1F905-F233-41E3-9A64-637236738462}" srcId="{C223BED0-6B87-46E2-B9ED-9513938A2008}" destId="{DAF5CABC-F01C-4275-903A-8BF4D00728E8}" srcOrd="3" destOrd="0" parTransId="{2CBC09C2-93D7-4620-8C78-2CC8457BF2C1}" sibTransId="{06BC6CB0-ABCC-4AF0-AE3F-B64B6B429BEA}"/>
    <dgm:cxn modelId="{F08D0287-25DD-4869-B594-74F754156E12}" type="presOf" srcId="{DAF5CABC-F01C-4275-903A-8BF4D00728E8}" destId="{54DCE5DE-DA11-4448-A4C7-08C481490F22}" srcOrd="0" destOrd="3" presId="urn:microsoft.com/office/officeart/2005/8/layout/hList1"/>
    <dgm:cxn modelId="{19692BE6-5F24-432F-9B49-25C4213E1F8E}" srcId="{3B954DF0-52FF-49AA-B480-F82532B22D2F}" destId="{69E13912-25B3-41C9-8D65-0086274BDED0}" srcOrd="0" destOrd="0" parTransId="{B8D7D244-F8FD-48BA-B5FD-145CD08A9C4F}" sibTransId="{9BC3126F-F8B7-4E41-82BB-91CA4B4CC220}"/>
    <dgm:cxn modelId="{6020B57C-0A12-4C4A-9ABE-AB5EACFF9832}" srcId="{3B954DF0-52FF-49AA-B480-F82532B22D2F}" destId="{2DF41F89-3DCC-47B1-8E83-E7A47F6A67E3}" srcOrd="1" destOrd="0" parTransId="{1C4732E6-7579-4BAE-AAA8-1F9E2DD25F3F}" sibTransId="{63E7A41E-A6BF-47A8-B63D-D056AA54D10C}"/>
    <dgm:cxn modelId="{CECE3F47-681A-433D-A93C-32807CE700AA}" srcId="{C223BED0-6B87-46E2-B9ED-9513938A2008}" destId="{036792D5-A8D1-4BBE-8C58-F9A46A7992CD}" srcOrd="4" destOrd="0" parTransId="{00B99418-664D-4BAB-8596-AA2D8AACA068}" sibTransId="{57E2EC15-9306-43F7-9E7E-F797D1917903}"/>
    <dgm:cxn modelId="{F3043FAA-D92C-48CB-A9E5-3B81BB8ED6C6}" type="presOf" srcId="{4F4C98E8-6747-405A-A1B2-0D73FC8A83C0}" destId="{F9A8903F-434D-4643-8456-57E83AE32357}" srcOrd="0" destOrd="0" presId="urn:microsoft.com/office/officeart/2005/8/layout/hList1"/>
    <dgm:cxn modelId="{801B7B4A-3A88-4BDC-9208-69CA18198368}" srcId="{C223BED0-6B87-46E2-B9ED-9513938A2008}" destId="{6F59E280-0888-4C32-B207-6BBA0580AEEE}" srcOrd="1" destOrd="0" parTransId="{E5380ED1-579A-49F8-958D-FC2FF28725CB}" sibTransId="{8378D3FC-CDE8-40E4-8FF9-EB4B70A431EF}"/>
    <dgm:cxn modelId="{0C625807-65FE-4889-BC48-250AB61AB439}" srcId="{C223BED0-6B87-46E2-B9ED-9513938A2008}" destId="{C9727232-CC0A-4CF6-873E-3FBAC50F6609}" srcOrd="5" destOrd="0" parTransId="{063CAE57-33A0-4394-BE10-AB8F6B141696}" sibTransId="{99D3995F-15DA-4C90-A001-97997354A9EA}"/>
    <dgm:cxn modelId="{011D9668-A960-427F-804C-368D246B6CBB}" type="presOf" srcId="{9FDEA5DC-B7EC-4A03-A70F-3BBE89FD7DC3}" destId="{F9A8903F-434D-4643-8456-57E83AE32357}" srcOrd="0" destOrd="3" presId="urn:microsoft.com/office/officeart/2005/8/layout/hList1"/>
    <dgm:cxn modelId="{460F80D9-CC73-44BE-9B0F-05CB041385CA}" type="presOf" srcId="{401DBBDC-5BD7-4C03-A670-1CF45DEA6D76}" destId="{F9A8903F-434D-4643-8456-57E83AE32357}" srcOrd="0" destOrd="2" presId="urn:microsoft.com/office/officeart/2005/8/layout/hList1"/>
    <dgm:cxn modelId="{8802DC46-4203-46F0-A92E-13F2BB41F5C8}" type="presOf" srcId="{BEEF5D1B-EBA1-491E-9266-3AAA4C07D902}" destId="{FD327A4B-ADEC-4594-9848-E87A2B5AB059}" srcOrd="0" destOrd="6" presId="urn:microsoft.com/office/officeart/2005/8/layout/hList1"/>
    <dgm:cxn modelId="{18A522E6-5515-4DBB-A30A-A192A12BCD53}" srcId="{C223BED0-6B87-46E2-B9ED-9513938A2008}" destId="{92604838-F019-495B-B93A-A5CC89D7DB8A}" srcOrd="0" destOrd="0" parTransId="{FA993BCC-ECA8-457F-9D15-CAF87C01F6FB}" sibTransId="{65839AC5-BCBC-47F9-8411-7681E117EC52}"/>
    <dgm:cxn modelId="{7D255820-E07D-46EB-806C-02EDD5B15BE2}" srcId="{3B954DF0-52FF-49AA-B480-F82532B22D2F}" destId="{67DD1811-D2A1-497D-BF8A-DB665D865882}" srcOrd="3" destOrd="0" parTransId="{E5627DD1-CC62-4B81-B37B-6803A6B3DE77}" sibTransId="{FAAB72C5-A9C4-45AC-AEB5-AEC5F7B2746F}"/>
    <dgm:cxn modelId="{F7FAF2FA-54DF-444D-B776-5A1E592B3007}" srcId="{75AEFB9E-CCE4-44D8-A19E-AFD63D87DE4E}" destId="{CC65B713-2994-4F77-8599-E9C0DCDFFEFA}" srcOrd="1" destOrd="0" parTransId="{22885202-6811-4CC9-BAAF-642CE5707227}" sibTransId="{374E0146-48BE-4CAB-913A-02AF50319903}"/>
    <dgm:cxn modelId="{F92C47E3-FC5D-417F-A443-E1710DB64BD0}" srcId="{75AEFB9E-CCE4-44D8-A19E-AFD63D87DE4E}" destId="{F773A833-391C-48DA-BBBD-A598803A36E5}" srcOrd="4" destOrd="0" parTransId="{1F9542F0-3489-4A82-8B96-D911F9B719F1}" sibTransId="{36396F21-D760-4D86-A02D-A2FCCDE1D1F4}"/>
    <dgm:cxn modelId="{D8D63969-CA81-44E6-BEEF-9961D82B4377}" type="presOf" srcId="{CC65B713-2994-4F77-8599-E9C0DCDFFEFA}" destId="{F9A8903F-434D-4643-8456-57E83AE32357}" srcOrd="0" destOrd="1" presId="urn:microsoft.com/office/officeart/2005/8/layout/hList1"/>
    <dgm:cxn modelId="{1595C4A6-560D-40FB-BBD3-72E534DFBAF5}" srcId="{75AEFB9E-CCE4-44D8-A19E-AFD63D87DE4E}" destId="{4F4C98E8-6747-405A-A1B2-0D73FC8A83C0}" srcOrd="0" destOrd="0" parTransId="{DC333136-D862-40C9-882D-2F15B8DBC87E}" sibTransId="{2E5F5E19-7FC2-45BE-92E8-0E91EAA9C50C}"/>
    <dgm:cxn modelId="{6CC7A809-F08A-4727-B1A8-4BDB1CDA0F00}" srcId="{A12EFE25-E059-4CE4-996E-E59C7C842E75}" destId="{3B954DF0-52FF-49AA-B480-F82532B22D2F}" srcOrd="1" destOrd="0" parTransId="{D4EF82A4-AE95-4550-B317-50508D5E1603}" sibTransId="{AB156782-11EA-4264-ADC1-963456479C53}"/>
    <dgm:cxn modelId="{70303922-52C5-4781-ADF6-EC6929B2A783}" srcId="{3B954DF0-52FF-49AA-B480-F82532B22D2F}" destId="{F91EE027-1261-4D17-9ADD-440096994D5C}" srcOrd="4" destOrd="0" parTransId="{CC632EF1-DE27-4750-856C-3434F0158247}" sibTransId="{3C58115E-CFEF-46FE-8D6D-5269EE822C84}"/>
    <dgm:cxn modelId="{1AFE92DE-5E6B-4968-BA4C-B8200BA13C93}" srcId="{C223BED0-6B87-46E2-B9ED-9513938A2008}" destId="{AEE09F2C-885E-4D1C-B7DD-99AFF4B1AB9E}" srcOrd="2" destOrd="0" parTransId="{2635D34B-CB9D-46AD-BA72-82D2500131AC}" sibTransId="{65EEADDE-C867-4AEC-BBB2-9605B995445B}"/>
    <dgm:cxn modelId="{41C1FD92-4B31-4006-BD3B-5899C7B0791C}" type="presOf" srcId="{69E13912-25B3-41C9-8D65-0086274BDED0}" destId="{FD327A4B-ADEC-4594-9848-E87A2B5AB059}" srcOrd="0" destOrd="0" presId="urn:microsoft.com/office/officeart/2005/8/layout/hList1"/>
    <dgm:cxn modelId="{30E902EB-084E-43FB-A75E-CEF7E2183FA0}" type="presOf" srcId="{B44EB1E4-5CE8-4D6E-AB4F-346B54C93569}" destId="{FD327A4B-ADEC-4594-9848-E87A2B5AB059}" srcOrd="0" destOrd="2" presId="urn:microsoft.com/office/officeart/2005/8/layout/hList1"/>
    <dgm:cxn modelId="{AFA5B3E8-8F14-46BB-AC0F-73223FC20E21}" srcId="{75AEFB9E-CCE4-44D8-A19E-AFD63D87DE4E}" destId="{9FDEA5DC-B7EC-4A03-A70F-3BBE89FD7DC3}" srcOrd="3" destOrd="0" parTransId="{4B084977-6C6F-48EF-82B0-5558F1D78B3B}" sibTransId="{EC0F5930-A959-409D-939D-DDEE5F69FB54}"/>
    <dgm:cxn modelId="{737F98E7-3665-4465-B624-93BAEE5F4A0B}" type="presOf" srcId="{2DF41F89-3DCC-47B1-8E83-E7A47F6A67E3}" destId="{FD327A4B-ADEC-4594-9848-E87A2B5AB059}" srcOrd="0" destOrd="1" presId="urn:microsoft.com/office/officeart/2005/8/layout/hList1"/>
    <dgm:cxn modelId="{28EB09FE-13AE-45E0-B560-67191B9E49B4}" type="presOf" srcId="{F80462A9-7726-4151-96F8-B35F3A31A45E}" destId="{FD327A4B-ADEC-4594-9848-E87A2B5AB059}" srcOrd="0" destOrd="5" presId="urn:microsoft.com/office/officeart/2005/8/layout/hList1"/>
    <dgm:cxn modelId="{5347AC30-5D1D-4D67-B7F7-E7A4403E0565}" type="presOf" srcId="{67DD1811-D2A1-497D-BF8A-DB665D865882}" destId="{FD327A4B-ADEC-4594-9848-E87A2B5AB059}" srcOrd="0" destOrd="3" presId="urn:microsoft.com/office/officeart/2005/8/layout/hList1"/>
    <dgm:cxn modelId="{BC7E45D2-9076-4627-9E2F-076D57B0A243}" type="presOf" srcId="{92604838-F019-495B-B93A-A5CC89D7DB8A}" destId="{54DCE5DE-DA11-4448-A4C7-08C481490F22}" srcOrd="0" destOrd="0" presId="urn:microsoft.com/office/officeart/2005/8/layout/hList1"/>
    <dgm:cxn modelId="{AA427ADF-5D0F-4E89-8319-4B6B98795E85}" srcId="{3B954DF0-52FF-49AA-B480-F82532B22D2F}" destId="{F80462A9-7726-4151-96F8-B35F3A31A45E}" srcOrd="5" destOrd="0" parTransId="{0050184A-23FF-43BB-972B-D888711015E3}" sibTransId="{14B98E84-C821-4DC2-A9E4-3FEFCB9DACBF}"/>
    <dgm:cxn modelId="{F4E02878-C355-4569-9792-A35EE97DF106}" type="presOf" srcId="{F773A833-391C-48DA-BBBD-A598803A36E5}" destId="{F9A8903F-434D-4643-8456-57E83AE32357}" srcOrd="0" destOrd="4" presId="urn:microsoft.com/office/officeart/2005/8/layout/hList1"/>
    <dgm:cxn modelId="{907182FF-6BEF-4754-9109-48660AC32585}" type="presOf" srcId="{A12EFE25-E059-4CE4-996E-E59C7C842E75}" destId="{27C41E87-665D-4BEB-9A13-6298B7BA9E47}" srcOrd="0" destOrd="0" presId="urn:microsoft.com/office/officeart/2005/8/layout/hList1"/>
    <dgm:cxn modelId="{9A37CF12-75C5-4FD0-8D32-5D4CFF5DC29F}" type="presOf" srcId="{6F59E280-0888-4C32-B207-6BBA0580AEEE}" destId="{54DCE5DE-DA11-4448-A4C7-08C481490F22}" srcOrd="0" destOrd="1" presId="urn:microsoft.com/office/officeart/2005/8/layout/hList1"/>
    <dgm:cxn modelId="{808F3EB9-1EFC-4D6F-8EB4-55BDC17E4672}" srcId="{A12EFE25-E059-4CE4-996E-E59C7C842E75}" destId="{75AEFB9E-CCE4-44D8-A19E-AFD63D87DE4E}" srcOrd="0" destOrd="0" parTransId="{BD913DE1-3DA6-40CD-A21F-6708ECBB41F5}" sibTransId="{0615ADCD-8871-457F-A36B-6AFC2C623C13}"/>
    <dgm:cxn modelId="{48CDB2F8-D12C-4AB4-A76B-95EA5FBDE932}" type="presOf" srcId="{C9727232-CC0A-4CF6-873E-3FBAC50F6609}" destId="{54DCE5DE-DA11-4448-A4C7-08C481490F22}" srcOrd="0" destOrd="5" presId="urn:microsoft.com/office/officeart/2005/8/layout/hList1"/>
    <dgm:cxn modelId="{CA00A392-DDE7-49E1-9711-9F75B35B57E7}" srcId="{A12EFE25-E059-4CE4-996E-E59C7C842E75}" destId="{C223BED0-6B87-46E2-B9ED-9513938A2008}" srcOrd="2" destOrd="0" parTransId="{BDCFAF7D-1ADB-4498-AAB2-6E8225303016}" sibTransId="{3A5E5026-3349-4102-8DBA-2EF10C525E55}"/>
    <dgm:cxn modelId="{F9B39C18-E665-4881-82A9-967CF233C11D}" type="presOf" srcId="{3B954DF0-52FF-49AA-B480-F82532B22D2F}" destId="{1F4EA61E-EF5C-4969-9ED8-08444F11BD1C}" srcOrd="0" destOrd="0" presId="urn:microsoft.com/office/officeart/2005/8/layout/hList1"/>
    <dgm:cxn modelId="{A75C3DB5-C044-4F79-82DD-D30836BABEA7}" type="presOf" srcId="{036792D5-A8D1-4BBE-8C58-F9A46A7992CD}" destId="{54DCE5DE-DA11-4448-A4C7-08C481490F22}" srcOrd="0" destOrd="4" presId="urn:microsoft.com/office/officeart/2005/8/layout/hList1"/>
    <dgm:cxn modelId="{62D1CA2A-5761-447B-9DDF-43DB8426CD68}" type="presOf" srcId="{AEE09F2C-885E-4D1C-B7DD-99AFF4B1AB9E}" destId="{54DCE5DE-DA11-4448-A4C7-08C481490F22}" srcOrd="0" destOrd="2" presId="urn:microsoft.com/office/officeart/2005/8/layout/hList1"/>
    <dgm:cxn modelId="{4821D99D-BAA5-49E8-B0F1-204648117EE9}" type="presOf" srcId="{75AEFB9E-CCE4-44D8-A19E-AFD63D87DE4E}" destId="{66D07123-2868-48B3-B1A0-B51ECDF17D59}" srcOrd="0" destOrd="0" presId="urn:microsoft.com/office/officeart/2005/8/layout/hList1"/>
    <dgm:cxn modelId="{BB86ED41-523A-489B-B2C1-A51EF4834D86}" type="presOf" srcId="{C223BED0-6B87-46E2-B9ED-9513938A2008}" destId="{2FC8A461-2EC2-4AB2-B439-4B0DEEF898EF}" srcOrd="0" destOrd="0" presId="urn:microsoft.com/office/officeart/2005/8/layout/hList1"/>
    <dgm:cxn modelId="{E4830A4B-A74F-484C-8D59-D7597E88D6B2}" type="presOf" srcId="{F91EE027-1261-4D17-9ADD-440096994D5C}" destId="{FD327A4B-ADEC-4594-9848-E87A2B5AB059}" srcOrd="0" destOrd="4" presId="urn:microsoft.com/office/officeart/2005/8/layout/hList1"/>
    <dgm:cxn modelId="{65D44268-81FD-4F03-BFD6-76637499521E}" srcId="{3B954DF0-52FF-49AA-B480-F82532B22D2F}" destId="{BEEF5D1B-EBA1-491E-9266-3AAA4C07D902}" srcOrd="6" destOrd="0" parTransId="{8960EB6A-0DD7-4C4B-94BE-40496F3FB361}" sibTransId="{DC4E54AF-5FC5-42A3-9AFC-AEFCE4A20CD3}"/>
    <dgm:cxn modelId="{F58F4E6D-C57E-46A1-B8BB-3D6035A4FDEC}" srcId="{3B954DF0-52FF-49AA-B480-F82532B22D2F}" destId="{B44EB1E4-5CE8-4D6E-AB4F-346B54C93569}" srcOrd="2" destOrd="0" parTransId="{2EBF0EA7-C61B-4328-A88B-703363AADBAA}" sibTransId="{4FDBCD40-3EB0-4C34-9D3E-81952D94222E}"/>
    <dgm:cxn modelId="{D6FA305A-346B-44CD-94E5-8D499BAF3019}" type="presParOf" srcId="{27C41E87-665D-4BEB-9A13-6298B7BA9E47}" destId="{EAA8360B-01FF-40C6-ADBD-61A296FFE38B}" srcOrd="0" destOrd="0" presId="urn:microsoft.com/office/officeart/2005/8/layout/hList1"/>
    <dgm:cxn modelId="{59792384-A84E-4A72-9B77-B92D66B35BBC}" type="presParOf" srcId="{EAA8360B-01FF-40C6-ADBD-61A296FFE38B}" destId="{66D07123-2868-48B3-B1A0-B51ECDF17D59}" srcOrd="0" destOrd="0" presId="urn:microsoft.com/office/officeart/2005/8/layout/hList1"/>
    <dgm:cxn modelId="{211BFE07-63F2-4121-8C39-A05BDFD5DEF5}" type="presParOf" srcId="{EAA8360B-01FF-40C6-ADBD-61A296FFE38B}" destId="{F9A8903F-434D-4643-8456-57E83AE32357}" srcOrd="1" destOrd="0" presId="urn:microsoft.com/office/officeart/2005/8/layout/hList1"/>
    <dgm:cxn modelId="{0D92895F-75E4-4448-8295-B07C0A2AA230}" type="presParOf" srcId="{27C41E87-665D-4BEB-9A13-6298B7BA9E47}" destId="{38C652CD-E500-48EE-ACA2-9B59C355781B}" srcOrd="1" destOrd="0" presId="urn:microsoft.com/office/officeart/2005/8/layout/hList1"/>
    <dgm:cxn modelId="{54861964-4317-4FBA-BB8D-A332D71859B8}" type="presParOf" srcId="{27C41E87-665D-4BEB-9A13-6298B7BA9E47}" destId="{86F809A9-CB68-4571-AA96-79ABD2A451DA}" srcOrd="2" destOrd="0" presId="urn:microsoft.com/office/officeart/2005/8/layout/hList1"/>
    <dgm:cxn modelId="{A4F0B04C-03EB-4282-8B16-9ACFA647EF9B}" type="presParOf" srcId="{86F809A9-CB68-4571-AA96-79ABD2A451DA}" destId="{1F4EA61E-EF5C-4969-9ED8-08444F11BD1C}" srcOrd="0" destOrd="0" presId="urn:microsoft.com/office/officeart/2005/8/layout/hList1"/>
    <dgm:cxn modelId="{776E835A-71B2-4708-930F-9094861069BD}" type="presParOf" srcId="{86F809A9-CB68-4571-AA96-79ABD2A451DA}" destId="{FD327A4B-ADEC-4594-9848-E87A2B5AB059}" srcOrd="1" destOrd="0" presId="urn:microsoft.com/office/officeart/2005/8/layout/hList1"/>
    <dgm:cxn modelId="{26B6DC39-2705-45E0-8722-174DA6CCBFCB}" type="presParOf" srcId="{27C41E87-665D-4BEB-9A13-6298B7BA9E47}" destId="{6507842B-5900-41F1-8650-7DF14620C2AB}" srcOrd="3" destOrd="0" presId="urn:microsoft.com/office/officeart/2005/8/layout/hList1"/>
    <dgm:cxn modelId="{B71933BC-A0BF-4969-B6CD-3D2BC9B3B709}" type="presParOf" srcId="{27C41E87-665D-4BEB-9A13-6298B7BA9E47}" destId="{4959625B-82D5-4ED5-95FB-B571923D2838}" srcOrd="4" destOrd="0" presId="urn:microsoft.com/office/officeart/2005/8/layout/hList1"/>
    <dgm:cxn modelId="{D03BDC68-2B2D-4AD7-A3A4-98C9E9FC9BB7}" type="presParOf" srcId="{4959625B-82D5-4ED5-95FB-B571923D2838}" destId="{2FC8A461-2EC2-4AB2-B439-4B0DEEF898EF}" srcOrd="0" destOrd="0" presId="urn:microsoft.com/office/officeart/2005/8/layout/hList1"/>
    <dgm:cxn modelId="{4B648F4D-F6CC-499F-BDE7-53A58EC8992C}" type="presParOf" srcId="{4959625B-82D5-4ED5-95FB-B571923D2838}" destId="{54DCE5DE-DA11-4448-A4C7-08C481490F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2EFE25-E059-4CE4-996E-E59C7C842E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AEFB9E-CCE4-44D8-A19E-AFD63D87DE4E}">
      <dgm:prSet phldrT="[Text]"/>
      <dgm:spPr/>
      <dgm:t>
        <a:bodyPr/>
        <a:lstStyle/>
        <a:p>
          <a:r>
            <a:rPr lang="en-US" dirty="0" smtClean="0"/>
            <a:t>Health System</a:t>
          </a:r>
          <a:endParaRPr lang="en-US" dirty="0"/>
        </a:p>
      </dgm:t>
    </dgm:pt>
    <dgm:pt modelId="{BD913DE1-3DA6-40CD-A21F-6708ECBB41F5}" type="parTrans" cxnId="{808F3EB9-1EFC-4D6F-8EB4-55BDC17E4672}">
      <dgm:prSet/>
      <dgm:spPr/>
      <dgm:t>
        <a:bodyPr/>
        <a:lstStyle/>
        <a:p>
          <a:endParaRPr lang="en-US"/>
        </a:p>
      </dgm:t>
    </dgm:pt>
    <dgm:pt modelId="{0615ADCD-8871-457F-A36B-6AFC2C623C13}" type="sibTrans" cxnId="{808F3EB9-1EFC-4D6F-8EB4-55BDC17E4672}">
      <dgm:prSet/>
      <dgm:spPr/>
      <dgm:t>
        <a:bodyPr/>
        <a:lstStyle/>
        <a:p>
          <a:endParaRPr lang="en-US"/>
        </a:p>
      </dgm:t>
    </dgm:pt>
    <dgm:pt modelId="{4F4C98E8-6747-405A-A1B2-0D73FC8A83C0}">
      <dgm:prSet phldrT="[Text]"/>
      <dgm:spPr/>
      <dgm:t>
        <a:bodyPr/>
        <a:lstStyle/>
        <a:p>
          <a:r>
            <a:rPr lang="en-US" dirty="0" smtClean="0"/>
            <a:t>Direct care costs in acute care, LTC, community care</a:t>
          </a:r>
          <a:endParaRPr lang="en-US" dirty="0"/>
        </a:p>
      </dgm:t>
    </dgm:pt>
    <dgm:pt modelId="{DC333136-D862-40C9-882D-2F15B8DBC87E}" type="parTrans" cxnId="{1595C4A6-560D-40FB-BBD3-72E534DFBAF5}">
      <dgm:prSet/>
      <dgm:spPr/>
      <dgm:t>
        <a:bodyPr/>
        <a:lstStyle/>
        <a:p>
          <a:endParaRPr lang="en-US"/>
        </a:p>
      </dgm:t>
    </dgm:pt>
    <dgm:pt modelId="{2E5F5E19-7FC2-45BE-92E8-0E91EAA9C50C}" type="sibTrans" cxnId="{1595C4A6-560D-40FB-BBD3-72E534DFBAF5}">
      <dgm:prSet/>
      <dgm:spPr/>
      <dgm:t>
        <a:bodyPr/>
        <a:lstStyle/>
        <a:p>
          <a:endParaRPr lang="en-US"/>
        </a:p>
      </dgm:t>
    </dgm:pt>
    <dgm:pt modelId="{CC65B713-2994-4F77-8599-E9C0DCDFFEFA}">
      <dgm:prSet phldrT="[Text]"/>
      <dgm:spPr/>
      <dgm:t>
        <a:bodyPr/>
        <a:lstStyle/>
        <a:p>
          <a:r>
            <a:rPr lang="en-US" dirty="0" smtClean="0"/>
            <a:t>Non COVID care</a:t>
          </a:r>
          <a:endParaRPr lang="en-US" dirty="0"/>
        </a:p>
      </dgm:t>
    </dgm:pt>
    <dgm:pt modelId="{22885202-6811-4CC9-BAAF-642CE5707227}" type="parTrans" cxnId="{F7FAF2FA-54DF-444D-B776-5A1E592B3007}">
      <dgm:prSet/>
      <dgm:spPr/>
      <dgm:t>
        <a:bodyPr/>
        <a:lstStyle/>
        <a:p>
          <a:endParaRPr lang="en-US"/>
        </a:p>
      </dgm:t>
    </dgm:pt>
    <dgm:pt modelId="{374E0146-48BE-4CAB-913A-02AF50319903}" type="sibTrans" cxnId="{F7FAF2FA-54DF-444D-B776-5A1E592B3007}">
      <dgm:prSet/>
      <dgm:spPr/>
      <dgm:t>
        <a:bodyPr/>
        <a:lstStyle/>
        <a:p>
          <a:endParaRPr lang="en-US"/>
        </a:p>
      </dgm:t>
    </dgm:pt>
    <dgm:pt modelId="{3B954DF0-52FF-49AA-B480-F82532B22D2F}">
      <dgm:prSet phldrT="[Text]"/>
      <dgm:spPr/>
      <dgm:t>
        <a:bodyPr/>
        <a:lstStyle/>
        <a:p>
          <a:r>
            <a:rPr lang="en-US" dirty="0" smtClean="0"/>
            <a:t>Personal</a:t>
          </a:r>
          <a:endParaRPr lang="en-US" dirty="0"/>
        </a:p>
      </dgm:t>
    </dgm:pt>
    <dgm:pt modelId="{D4EF82A4-AE95-4550-B317-50508D5E1603}" type="parTrans" cxnId="{6CC7A809-F08A-4727-B1A8-4BDB1CDA0F00}">
      <dgm:prSet/>
      <dgm:spPr/>
      <dgm:t>
        <a:bodyPr/>
        <a:lstStyle/>
        <a:p>
          <a:endParaRPr lang="en-US"/>
        </a:p>
      </dgm:t>
    </dgm:pt>
    <dgm:pt modelId="{AB156782-11EA-4264-ADC1-963456479C53}" type="sibTrans" cxnId="{6CC7A809-F08A-4727-B1A8-4BDB1CDA0F00}">
      <dgm:prSet/>
      <dgm:spPr/>
      <dgm:t>
        <a:bodyPr/>
        <a:lstStyle/>
        <a:p>
          <a:endParaRPr lang="en-US"/>
        </a:p>
      </dgm:t>
    </dgm:pt>
    <dgm:pt modelId="{69E13912-25B3-41C9-8D65-0086274BDED0}">
      <dgm:prSet phldrT="[Text]"/>
      <dgm:spPr/>
      <dgm:t>
        <a:bodyPr/>
        <a:lstStyle/>
        <a:p>
          <a:r>
            <a:rPr lang="en-US" dirty="0" smtClean="0"/>
            <a:t>Job loss</a:t>
          </a:r>
          <a:endParaRPr lang="en-US" dirty="0"/>
        </a:p>
      </dgm:t>
    </dgm:pt>
    <dgm:pt modelId="{B8D7D244-F8FD-48BA-B5FD-145CD08A9C4F}" type="parTrans" cxnId="{19692BE6-5F24-432F-9B49-25C4213E1F8E}">
      <dgm:prSet/>
      <dgm:spPr/>
      <dgm:t>
        <a:bodyPr/>
        <a:lstStyle/>
        <a:p>
          <a:endParaRPr lang="en-US"/>
        </a:p>
      </dgm:t>
    </dgm:pt>
    <dgm:pt modelId="{9BC3126F-F8B7-4E41-82BB-91CA4B4CC220}" type="sibTrans" cxnId="{19692BE6-5F24-432F-9B49-25C4213E1F8E}">
      <dgm:prSet/>
      <dgm:spPr/>
      <dgm:t>
        <a:bodyPr/>
        <a:lstStyle/>
        <a:p>
          <a:endParaRPr lang="en-US"/>
        </a:p>
      </dgm:t>
    </dgm:pt>
    <dgm:pt modelId="{67DD1811-D2A1-497D-BF8A-DB665D865882}">
      <dgm:prSet phldrT="[Text]"/>
      <dgm:spPr/>
      <dgm:t>
        <a:bodyPr/>
        <a:lstStyle/>
        <a:p>
          <a:r>
            <a:rPr lang="en-US" dirty="0" smtClean="0"/>
            <a:t>Mental health</a:t>
          </a:r>
          <a:endParaRPr lang="en-US" dirty="0"/>
        </a:p>
      </dgm:t>
    </dgm:pt>
    <dgm:pt modelId="{E5627DD1-CC62-4B81-B37B-6803A6B3DE77}" type="parTrans" cxnId="{7D255820-E07D-46EB-806C-02EDD5B15BE2}">
      <dgm:prSet/>
      <dgm:spPr/>
      <dgm:t>
        <a:bodyPr/>
        <a:lstStyle/>
        <a:p>
          <a:endParaRPr lang="en-US"/>
        </a:p>
      </dgm:t>
    </dgm:pt>
    <dgm:pt modelId="{FAAB72C5-A9C4-45AC-AEB5-AEC5F7B2746F}" type="sibTrans" cxnId="{7D255820-E07D-46EB-806C-02EDD5B15BE2}">
      <dgm:prSet/>
      <dgm:spPr/>
      <dgm:t>
        <a:bodyPr/>
        <a:lstStyle/>
        <a:p>
          <a:endParaRPr lang="en-US"/>
        </a:p>
      </dgm:t>
    </dgm:pt>
    <dgm:pt modelId="{C223BED0-6B87-46E2-B9ED-9513938A2008}">
      <dgm:prSet phldrT="[Text]"/>
      <dgm:spPr/>
      <dgm:t>
        <a:bodyPr/>
        <a:lstStyle/>
        <a:p>
          <a:r>
            <a:rPr lang="en-US" dirty="0" smtClean="0"/>
            <a:t>Economy</a:t>
          </a:r>
          <a:endParaRPr lang="en-US" dirty="0"/>
        </a:p>
      </dgm:t>
    </dgm:pt>
    <dgm:pt modelId="{BDCFAF7D-1ADB-4498-AAB2-6E8225303016}" type="parTrans" cxnId="{CA00A392-DDE7-49E1-9711-9F75B35B57E7}">
      <dgm:prSet/>
      <dgm:spPr/>
      <dgm:t>
        <a:bodyPr/>
        <a:lstStyle/>
        <a:p>
          <a:endParaRPr lang="en-US"/>
        </a:p>
      </dgm:t>
    </dgm:pt>
    <dgm:pt modelId="{3A5E5026-3349-4102-8DBA-2EF10C525E55}" type="sibTrans" cxnId="{CA00A392-DDE7-49E1-9711-9F75B35B57E7}">
      <dgm:prSet/>
      <dgm:spPr/>
      <dgm:t>
        <a:bodyPr/>
        <a:lstStyle/>
        <a:p>
          <a:endParaRPr lang="en-US"/>
        </a:p>
      </dgm:t>
    </dgm:pt>
    <dgm:pt modelId="{92604838-F019-495B-B93A-A5CC89D7DB8A}">
      <dgm:prSet phldrT="[Text]"/>
      <dgm:spPr/>
      <dgm:t>
        <a:bodyPr/>
        <a:lstStyle/>
        <a:p>
          <a:r>
            <a:rPr lang="en-US" dirty="0" smtClean="0"/>
            <a:t>Closure of businesses</a:t>
          </a:r>
          <a:endParaRPr lang="en-US" dirty="0"/>
        </a:p>
      </dgm:t>
    </dgm:pt>
    <dgm:pt modelId="{FA993BCC-ECA8-457F-9D15-CAF87C01F6FB}" type="parTrans" cxnId="{18A522E6-5515-4DBB-A30A-A192A12BCD53}">
      <dgm:prSet/>
      <dgm:spPr/>
      <dgm:t>
        <a:bodyPr/>
        <a:lstStyle/>
        <a:p>
          <a:endParaRPr lang="en-US"/>
        </a:p>
      </dgm:t>
    </dgm:pt>
    <dgm:pt modelId="{65839AC5-BCBC-47F9-8411-7681E117EC52}" type="sibTrans" cxnId="{18A522E6-5515-4DBB-A30A-A192A12BCD53}">
      <dgm:prSet/>
      <dgm:spPr/>
      <dgm:t>
        <a:bodyPr/>
        <a:lstStyle/>
        <a:p>
          <a:endParaRPr lang="en-US"/>
        </a:p>
      </dgm:t>
    </dgm:pt>
    <dgm:pt modelId="{DAF5CABC-F01C-4275-903A-8BF4D00728E8}">
      <dgm:prSet phldrT="[Text]"/>
      <dgm:spPr/>
      <dgm:t>
        <a:bodyPr/>
        <a:lstStyle/>
        <a:p>
          <a:r>
            <a:rPr lang="en-US" dirty="0" smtClean="0"/>
            <a:t>Manufacturing of goods for export</a:t>
          </a:r>
          <a:endParaRPr lang="en-US" dirty="0"/>
        </a:p>
      </dgm:t>
    </dgm:pt>
    <dgm:pt modelId="{2CBC09C2-93D7-4620-8C78-2CC8457BF2C1}" type="parTrans" cxnId="{97D1F905-F233-41E3-9A64-637236738462}">
      <dgm:prSet/>
      <dgm:spPr/>
      <dgm:t>
        <a:bodyPr/>
        <a:lstStyle/>
        <a:p>
          <a:endParaRPr lang="en-US"/>
        </a:p>
      </dgm:t>
    </dgm:pt>
    <dgm:pt modelId="{06BC6CB0-ABCC-4AF0-AE3F-B64B6B429BEA}" type="sibTrans" cxnId="{97D1F905-F233-41E3-9A64-637236738462}">
      <dgm:prSet/>
      <dgm:spPr/>
      <dgm:t>
        <a:bodyPr/>
        <a:lstStyle/>
        <a:p>
          <a:endParaRPr lang="en-US"/>
        </a:p>
      </dgm:t>
    </dgm:pt>
    <dgm:pt modelId="{F773A833-391C-48DA-BBBD-A598803A36E5}">
      <dgm:prSet phldrT="[Text]"/>
      <dgm:spPr/>
      <dgm:t>
        <a:bodyPr/>
        <a:lstStyle/>
        <a:p>
          <a:endParaRPr lang="en-US" dirty="0"/>
        </a:p>
      </dgm:t>
    </dgm:pt>
    <dgm:pt modelId="{1F9542F0-3489-4A82-8B96-D911F9B719F1}" type="parTrans" cxnId="{F92C47E3-FC5D-417F-A443-E1710DB64BD0}">
      <dgm:prSet/>
      <dgm:spPr/>
      <dgm:t>
        <a:bodyPr/>
        <a:lstStyle/>
        <a:p>
          <a:endParaRPr lang="en-US"/>
        </a:p>
      </dgm:t>
    </dgm:pt>
    <dgm:pt modelId="{36396F21-D760-4D86-A02D-A2FCCDE1D1F4}" type="sibTrans" cxnId="{F92C47E3-FC5D-417F-A443-E1710DB64BD0}">
      <dgm:prSet/>
      <dgm:spPr/>
      <dgm:t>
        <a:bodyPr/>
        <a:lstStyle/>
        <a:p>
          <a:endParaRPr lang="en-US"/>
        </a:p>
      </dgm:t>
    </dgm:pt>
    <dgm:pt modelId="{401DBBDC-5BD7-4C03-A670-1CF45DEA6D76}">
      <dgm:prSet phldrT="[Text]"/>
      <dgm:spPr/>
      <dgm:t>
        <a:bodyPr/>
        <a:lstStyle/>
        <a:p>
          <a:r>
            <a:rPr lang="en-US" dirty="0" smtClean="0"/>
            <a:t>Indirect costs including worker absenteeism (exposure, stress, illness)</a:t>
          </a:r>
          <a:endParaRPr lang="en-US" dirty="0"/>
        </a:p>
      </dgm:t>
    </dgm:pt>
    <dgm:pt modelId="{E1A542BA-F6CC-4DDA-B354-DCD15AA6AFA1}" type="parTrans" cxnId="{E2BBEB52-45DF-4645-8BFE-DAD8C16AF068}">
      <dgm:prSet/>
      <dgm:spPr/>
      <dgm:t>
        <a:bodyPr/>
        <a:lstStyle/>
        <a:p>
          <a:endParaRPr lang="en-US"/>
        </a:p>
      </dgm:t>
    </dgm:pt>
    <dgm:pt modelId="{6CD2EA15-4632-4086-985F-ED4CCBE443A4}" type="sibTrans" cxnId="{E2BBEB52-45DF-4645-8BFE-DAD8C16AF068}">
      <dgm:prSet/>
      <dgm:spPr/>
      <dgm:t>
        <a:bodyPr/>
        <a:lstStyle/>
        <a:p>
          <a:endParaRPr lang="en-US"/>
        </a:p>
      </dgm:t>
    </dgm:pt>
    <dgm:pt modelId="{9FDEA5DC-B7EC-4A03-A70F-3BBE89FD7DC3}">
      <dgm:prSet phldrT="[Text]"/>
      <dgm:spPr/>
      <dgm:t>
        <a:bodyPr/>
        <a:lstStyle/>
        <a:p>
          <a:r>
            <a:rPr lang="en-US" dirty="0" smtClean="0"/>
            <a:t>Opportunity costs</a:t>
          </a:r>
          <a:endParaRPr lang="en-US" dirty="0"/>
        </a:p>
      </dgm:t>
    </dgm:pt>
    <dgm:pt modelId="{4B084977-6C6F-48EF-82B0-5558F1D78B3B}" type="parTrans" cxnId="{AFA5B3E8-8F14-46BB-AC0F-73223FC20E21}">
      <dgm:prSet/>
      <dgm:spPr/>
      <dgm:t>
        <a:bodyPr/>
        <a:lstStyle/>
        <a:p>
          <a:endParaRPr lang="en-US"/>
        </a:p>
      </dgm:t>
    </dgm:pt>
    <dgm:pt modelId="{EC0F5930-A959-409D-939D-DDEE5F69FB54}" type="sibTrans" cxnId="{AFA5B3E8-8F14-46BB-AC0F-73223FC20E21}">
      <dgm:prSet/>
      <dgm:spPr/>
      <dgm:t>
        <a:bodyPr/>
        <a:lstStyle/>
        <a:p>
          <a:endParaRPr lang="en-US"/>
        </a:p>
      </dgm:t>
    </dgm:pt>
    <dgm:pt modelId="{F91EE027-1261-4D17-9ADD-440096994D5C}">
      <dgm:prSet phldrT="[Text]"/>
      <dgm:spPr/>
      <dgm:t>
        <a:bodyPr/>
        <a:lstStyle/>
        <a:p>
          <a:r>
            <a:rPr lang="en-US" dirty="0" smtClean="0"/>
            <a:t>Relationships</a:t>
          </a:r>
          <a:endParaRPr lang="en-US" dirty="0"/>
        </a:p>
      </dgm:t>
    </dgm:pt>
    <dgm:pt modelId="{CC632EF1-DE27-4750-856C-3434F0158247}" type="parTrans" cxnId="{70303922-52C5-4781-ADF6-EC6929B2A783}">
      <dgm:prSet/>
      <dgm:spPr/>
      <dgm:t>
        <a:bodyPr/>
        <a:lstStyle/>
        <a:p>
          <a:endParaRPr lang="en-US"/>
        </a:p>
      </dgm:t>
    </dgm:pt>
    <dgm:pt modelId="{3C58115E-CFEF-46FE-8D6D-5269EE822C84}" type="sibTrans" cxnId="{70303922-52C5-4781-ADF6-EC6929B2A783}">
      <dgm:prSet/>
      <dgm:spPr/>
      <dgm:t>
        <a:bodyPr/>
        <a:lstStyle/>
        <a:p>
          <a:endParaRPr lang="en-US"/>
        </a:p>
      </dgm:t>
    </dgm:pt>
    <dgm:pt modelId="{036792D5-A8D1-4BBE-8C58-F9A46A7992CD}">
      <dgm:prSet phldrT="[Text]"/>
      <dgm:spPr/>
      <dgm:t>
        <a:bodyPr/>
        <a:lstStyle/>
        <a:p>
          <a:r>
            <a:rPr lang="en-US" dirty="0" smtClean="0"/>
            <a:t>Ability to import</a:t>
          </a:r>
          <a:endParaRPr lang="en-US" dirty="0"/>
        </a:p>
      </dgm:t>
    </dgm:pt>
    <dgm:pt modelId="{00B99418-664D-4BAB-8596-AA2D8AACA068}" type="parTrans" cxnId="{CECE3F47-681A-433D-A93C-32807CE700AA}">
      <dgm:prSet/>
      <dgm:spPr/>
      <dgm:t>
        <a:bodyPr/>
        <a:lstStyle/>
        <a:p>
          <a:endParaRPr lang="en-US"/>
        </a:p>
      </dgm:t>
    </dgm:pt>
    <dgm:pt modelId="{57E2EC15-9306-43F7-9E7E-F797D1917903}" type="sibTrans" cxnId="{CECE3F47-681A-433D-A93C-32807CE700AA}">
      <dgm:prSet/>
      <dgm:spPr/>
      <dgm:t>
        <a:bodyPr/>
        <a:lstStyle/>
        <a:p>
          <a:endParaRPr lang="en-US"/>
        </a:p>
      </dgm:t>
    </dgm:pt>
    <dgm:pt modelId="{C9727232-CC0A-4CF6-873E-3FBAC50F6609}">
      <dgm:prSet phldrT="[Text]"/>
      <dgm:spPr/>
      <dgm:t>
        <a:bodyPr/>
        <a:lstStyle/>
        <a:p>
          <a:r>
            <a:rPr lang="en-US" dirty="0" smtClean="0"/>
            <a:t>Limits on Tourism and travel</a:t>
          </a:r>
          <a:endParaRPr lang="en-US" dirty="0"/>
        </a:p>
      </dgm:t>
    </dgm:pt>
    <dgm:pt modelId="{063CAE57-33A0-4394-BE10-AB8F6B141696}" type="parTrans" cxnId="{0C625807-65FE-4889-BC48-250AB61AB439}">
      <dgm:prSet/>
      <dgm:spPr/>
      <dgm:t>
        <a:bodyPr/>
        <a:lstStyle/>
        <a:p>
          <a:endParaRPr lang="en-US"/>
        </a:p>
      </dgm:t>
    </dgm:pt>
    <dgm:pt modelId="{99D3995F-15DA-4C90-A001-97997354A9EA}" type="sibTrans" cxnId="{0C625807-65FE-4889-BC48-250AB61AB439}">
      <dgm:prSet/>
      <dgm:spPr/>
      <dgm:t>
        <a:bodyPr/>
        <a:lstStyle/>
        <a:p>
          <a:endParaRPr lang="en-US"/>
        </a:p>
      </dgm:t>
    </dgm:pt>
    <dgm:pt modelId="{F80462A9-7726-4151-96F8-B35F3A31A45E}">
      <dgm:prSet phldrT="[Text]"/>
      <dgm:spPr/>
      <dgm:t>
        <a:bodyPr/>
        <a:lstStyle/>
        <a:p>
          <a:r>
            <a:rPr lang="en-US" dirty="0" smtClean="0"/>
            <a:t>Education</a:t>
          </a:r>
          <a:endParaRPr lang="en-US" dirty="0"/>
        </a:p>
      </dgm:t>
    </dgm:pt>
    <dgm:pt modelId="{0050184A-23FF-43BB-972B-D888711015E3}" type="parTrans" cxnId="{AA427ADF-5D0F-4E89-8319-4B6B98795E85}">
      <dgm:prSet/>
      <dgm:spPr/>
      <dgm:t>
        <a:bodyPr/>
        <a:lstStyle/>
        <a:p>
          <a:endParaRPr lang="en-US"/>
        </a:p>
      </dgm:t>
    </dgm:pt>
    <dgm:pt modelId="{14B98E84-C821-4DC2-A9E4-3FEFCB9DACBF}" type="sibTrans" cxnId="{AA427ADF-5D0F-4E89-8319-4B6B98795E85}">
      <dgm:prSet/>
      <dgm:spPr/>
      <dgm:t>
        <a:bodyPr/>
        <a:lstStyle/>
        <a:p>
          <a:endParaRPr lang="en-US"/>
        </a:p>
      </dgm:t>
    </dgm:pt>
    <dgm:pt modelId="{BEEF5D1B-EBA1-491E-9266-3AAA4C07D902}">
      <dgm:prSet phldrT="[Text]"/>
      <dgm:spPr/>
      <dgm:t>
        <a:bodyPr/>
        <a:lstStyle/>
        <a:p>
          <a:r>
            <a:rPr lang="en-US" dirty="0" smtClean="0"/>
            <a:t>Leisure activities</a:t>
          </a:r>
          <a:endParaRPr lang="en-US" dirty="0"/>
        </a:p>
      </dgm:t>
    </dgm:pt>
    <dgm:pt modelId="{8960EB6A-0DD7-4C4B-94BE-40496F3FB361}" type="parTrans" cxnId="{65D44268-81FD-4F03-BFD6-76637499521E}">
      <dgm:prSet/>
      <dgm:spPr/>
      <dgm:t>
        <a:bodyPr/>
        <a:lstStyle/>
        <a:p>
          <a:endParaRPr lang="en-US"/>
        </a:p>
      </dgm:t>
    </dgm:pt>
    <dgm:pt modelId="{DC4E54AF-5FC5-42A3-9AFC-AEFCE4A20CD3}" type="sibTrans" cxnId="{65D44268-81FD-4F03-BFD6-76637499521E}">
      <dgm:prSet/>
      <dgm:spPr/>
      <dgm:t>
        <a:bodyPr/>
        <a:lstStyle/>
        <a:p>
          <a:endParaRPr lang="en-US"/>
        </a:p>
      </dgm:t>
    </dgm:pt>
    <dgm:pt modelId="{2DF41F89-3DCC-47B1-8E83-E7A47F6A67E3}">
      <dgm:prSet phldrT="[Text]"/>
      <dgm:spPr/>
      <dgm:t>
        <a:bodyPr/>
        <a:lstStyle/>
        <a:p>
          <a:r>
            <a:rPr lang="en-US" dirty="0" smtClean="0"/>
            <a:t>Absenteeism due to self isolation or illness</a:t>
          </a:r>
          <a:endParaRPr lang="en-US" dirty="0"/>
        </a:p>
      </dgm:t>
    </dgm:pt>
    <dgm:pt modelId="{1C4732E6-7579-4BAE-AAA8-1F9E2DD25F3F}" type="parTrans" cxnId="{6020B57C-0A12-4C4A-9ABE-AB5EACFF9832}">
      <dgm:prSet/>
      <dgm:spPr/>
      <dgm:t>
        <a:bodyPr/>
        <a:lstStyle/>
        <a:p>
          <a:endParaRPr lang="en-US"/>
        </a:p>
      </dgm:t>
    </dgm:pt>
    <dgm:pt modelId="{63E7A41E-A6BF-47A8-B63D-D056AA54D10C}" type="sibTrans" cxnId="{6020B57C-0A12-4C4A-9ABE-AB5EACFF9832}">
      <dgm:prSet/>
      <dgm:spPr/>
      <dgm:t>
        <a:bodyPr/>
        <a:lstStyle/>
        <a:p>
          <a:endParaRPr lang="en-US"/>
        </a:p>
      </dgm:t>
    </dgm:pt>
    <dgm:pt modelId="{B44EB1E4-5CE8-4D6E-AB4F-346B54C93569}">
      <dgm:prSet phldrT="[Text]"/>
      <dgm:spPr/>
      <dgm:t>
        <a:bodyPr/>
        <a:lstStyle/>
        <a:p>
          <a:r>
            <a:rPr lang="en-US" dirty="0" smtClean="0"/>
            <a:t>Caregiving</a:t>
          </a:r>
          <a:endParaRPr lang="en-US" dirty="0"/>
        </a:p>
      </dgm:t>
    </dgm:pt>
    <dgm:pt modelId="{2EBF0EA7-C61B-4328-A88B-703363AADBAA}" type="parTrans" cxnId="{F58F4E6D-C57E-46A1-B8BB-3D6035A4FDEC}">
      <dgm:prSet/>
      <dgm:spPr/>
      <dgm:t>
        <a:bodyPr/>
        <a:lstStyle/>
        <a:p>
          <a:endParaRPr lang="en-US"/>
        </a:p>
      </dgm:t>
    </dgm:pt>
    <dgm:pt modelId="{4FDBCD40-3EB0-4C34-9D3E-81952D94222E}" type="sibTrans" cxnId="{F58F4E6D-C57E-46A1-B8BB-3D6035A4FDEC}">
      <dgm:prSet/>
      <dgm:spPr/>
      <dgm:t>
        <a:bodyPr/>
        <a:lstStyle/>
        <a:p>
          <a:endParaRPr lang="en-US"/>
        </a:p>
      </dgm:t>
    </dgm:pt>
    <dgm:pt modelId="{6F59E280-0888-4C32-B207-6BBA0580AEEE}">
      <dgm:prSet phldrT="[Text]"/>
      <dgm:spPr/>
      <dgm:t>
        <a:bodyPr/>
        <a:lstStyle/>
        <a:p>
          <a:r>
            <a:rPr lang="en-US" dirty="0" smtClean="0"/>
            <a:t>Safety net expenditures</a:t>
          </a:r>
          <a:endParaRPr lang="en-US" dirty="0"/>
        </a:p>
      </dgm:t>
    </dgm:pt>
    <dgm:pt modelId="{E5380ED1-579A-49F8-958D-FC2FF28725CB}" type="parTrans" cxnId="{801B7B4A-3A88-4BDC-9208-69CA18198368}">
      <dgm:prSet/>
      <dgm:spPr/>
      <dgm:t>
        <a:bodyPr/>
        <a:lstStyle/>
        <a:p>
          <a:endParaRPr lang="en-US"/>
        </a:p>
      </dgm:t>
    </dgm:pt>
    <dgm:pt modelId="{8378D3FC-CDE8-40E4-8FF9-EB4B70A431EF}" type="sibTrans" cxnId="{801B7B4A-3A88-4BDC-9208-69CA18198368}">
      <dgm:prSet/>
      <dgm:spPr/>
      <dgm:t>
        <a:bodyPr/>
        <a:lstStyle/>
        <a:p>
          <a:endParaRPr lang="en-US"/>
        </a:p>
      </dgm:t>
    </dgm:pt>
    <dgm:pt modelId="{AEE09F2C-885E-4D1C-B7DD-99AFF4B1AB9E}">
      <dgm:prSet phldrT="[Text]"/>
      <dgm:spPr/>
      <dgm:t>
        <a:bodyPr/>
        <a:lstStyle/>
        <a:p>
          <a:r>
            <a:rPr lang="en-US" dirty="0" smtClean="0"/>
            <a:t>Bail outs</a:t>
          </a:r>
          <a:endParaRPr lang="en-US" dirty="0"/>
        </a:p>
      </dgm:t>
    </dgm:pt>
    <dgm:pt modelId="{2635D34B-CB9D-46AD-BA72-82D2500131AC}" type="parTrans" cxnId="{1AFE92DE-5E6B-4968-BA4C-B8200BA13C93}">
      <dgm:prSet/>
      <dgm:spPr/>
      <dgm:t>
        <a:bodyPr/>
        <a:lstStyle/>
        <a:p>
          <a:endParaRPr lang="en-US"/>
        </a:p>
      </dgm:t>
    </dgm:pt>
    <dgm:pt modelId="{65EEADDE-C867-4AEC-BBB2-9605B995445B}" type="sibTrans" cxnId="{1AFE92DE-5E6B-4968-BA4C-B8200BA13C93}">
      <dgm:prSet/>
      <dgm:spPr/>
      <dgm:t>
        <a:bodyPr/>
        <a:lstStyle/>
        <a:p>
          <a:endParaRPr lang="en-US"/>
        </a:p>
      </dgm:t>
    </dgm:pt>
    <dgm:pt modelId="{27C41E87-665D-4BEB-9A13-6298B7BA9E47}" type="pres">
      <dgm:prSet presAssocID="{A12EFE25-E059-4CE4-996E-E59C7C842E75}" presName="Name0" presStyleCnt="0">
        <dgm:presLayoutVars>
          <dgm:dir/>
          <dgm:animLvl val="lvl"/>
          <dgm:resizeHandles val="exact"/>
        </dgm:presLayoutVars>
      </dgm:prSet>
      <dgm:spPr/>
    </dgm:pt>
    <dgm:pt modelId="{EAA8360B-01FF-40C6-ADBD-61A296FFE38B}" type="pres">
      <dgm:prSet presAssocID="{75AEFB9E-CCE4-44D8-A19E-AFD63D87DE4E}" presName="composite" presStyleCnt="0"/>
      <dgm:spPr/>
    </dgm:pt>
    <dgm:pt modelId="{66D07123-2868-48B3-B1A0-B51ECDF17D59}" type="pres">
      <dgm:prSet presAssocID="{75AEFB9E-CCE4-44D8-A19E-AFD63D87DE4E}" presName="parTx" presStyleLbl="alignNode1" presStyleIdx="0" presStyleCnt="3">
        <dgm:presLayoutVars>
          <dgm:chMax val="0"/>
          <dgm:chPref val="0"/>
          <dgm:bulletEnabled val="1"/>
        </dgm:presLayoutVars>
      </dgm:prSet>
      <dgm:spPr/>
    </dgm:pt>
    <dgm:pt modelId="{F9A8903F-434D-4643-8456-57E83AE32357}" type="pres">
      <dgm:prSet presAssocID="{75AEFB9E-CCE4-44D8-A19E-AFD63D87DE4E}" presName="desTx" presStyleLbl="alignAccFollowNode1" presStyleIdx="0" presStyleCnt="3">
        <dgm:presLayoutVars>
          <dgm:bulletEnabled val="1"/>
        </dgm:presLayoutVars>
      </dgm:prSet>
      <dgm:spPr/>
      <dgm:t>
        <a:bodyPr/>
        <a:lstStyle/>
        <a:p>
          <a:endParaRPr lang="en-US"/>
        </a:p>
      </dgm:t>
    </dgm:pt>
    <dgm:pt modelId="{38C652CD-E500-48EE-ACA2-9B59C355781B}" type="pres">
      <dgm:prSet presAssocID="{0615ADCD-8871-457F-A36B-6AFC2C623C13}" presName="space" presStyleCnt="0"/>
      <dgm:spPr/>
    </dgm:pt>
    <dgm:pt modelId="{86F809A9-CB68-4571-AA96-79ABD2A451DA}" type="pres">
      <dgm:prSet presAssocID="{3B954DF0-52FF-49AA-B480-F82532B22D2F}" presName="composite" presStyleCnt="0"/>
      <dgm:spPr/>
    </dgm:pt>
    <dgm:pt modelId="{1F4EA61E-EF5C-4969-9ED8-08444F11BD1C}" type="pres">
      <dgm:prSet presAssocID="{3B954DF0-52FF-49AA-B480-F82532B22D2F}" presName="parTx" presStyleLbl="alignNode1" presStyleIdx="1" presStyleCnt="3">
        <dgm:presLayoutVars>
          <dgm:chMax val="0"/>
          <dgm:chPref val="0"/>
          <dgm:bulletEnabled val="1"/>
        </dgm:presLayoutVars>
      </dgm:prSet>
      <dgm:spPr/>
    </dgm:pt>
    <dgm:pt modelId="{FD327A4B-ADEC-4594-9848-E87A2B5AB059}" type="pres">
      <dgm:prSet presAssocID="{3B954DF0-52FF-49AA-B480-F82532B22D2F}" presName="desTx" presStyleLbl="alignAccFollowNode1" presStyleIdx="1" presStyleCnt="3">
        <dgm:presLayoutVars>
          <dgm:bulletEnabled val="1"/>
        </dgm:presLayoutVars>
      </dgm:prSet>
      <dgm:spPr/>
      <dgm:t>
        <a:bodyPr/>
        <a:lstStyle/>
        <a:p>
          <a:endParaRPr lang="en-US"/>
        </a:p>
      </dgm:t>
    </dgm:pt>
    <dgm:pt modelId="{6507842B-5900-41F1-8650-7DF14620C2AB}" type="pres">
      <dgm:prSet presAssocID="{AB156782-11EA-4264-ADC1-963456479C53}" presName="space" presStyleCnt="0"/>
      <dgm:spPr/>
    </dgm:pt>
    <dgm:pt modelId="{4959625B-82D5-4ED5-95FB-B571923D2838}" type="pres">
      <dgm:prSet presAssocID="{C223BED0-6B87-46E2-B9ED-9513938A2008}" presName="composite" presStyleCnt="0"/>
      <dgm:spPr/>
    </dgm:pt>
    <dgm:pt modelId="{2FC8A461-2EC2-4AB2-B439-4B0DEEF898EF}" type="pres">
      <dgm:prSet presAssocID="{C223BED0-6B87-46E2-B9ED-9513938A2008}" presName="parTx" presStyleLbl="alignNode1" presStyleIdx="2" presStyleCnt="3">
        <dgm:presLayoutVars>
          <dgm:chMax val="0"/>
          <dgm:chPref val="0"/>
          <dgm:bulletEnabled val="1"/>
        </dgm:presLayoutVars>
      </dgm:prSet>
      <dgm:spPr/>
      <dgm:t>
        <a:bodyPr/>
        <a:lstStyle/>
        <a:p>
          <a:endParaRPr lang="en-US"/>
        </a:p>
      </dgm:t>
    </dgm:pt>
    <dgm:pt modelId="{54DCE5DE-DA11-4448-A4C7-08C481490F22}" type="pres">
      <dgm:prSet presAssocID="{C223BED0-6B87-46E2-B9ED-9513938A2008}" presName="desTx" presStyleLbl="alignAccFollowNode1" presStyleIdx="2" presStyleCnt="3">
        <dgm:presLayoutVars>
          <dgm:bulletEnabled val="1"/>
        </dgm:presLayoutVars>
      </dgm:prSet>
      <dgm:spPr/>
      <dgm:t>
        <a:bodyPr/>
        <a:lstStyle/>
        <a:p>
          <a:endParaRPr lang="en-US"/>
        </a:p>
      </dgm:t>
    </dgm:pt>
  </dgm:ptLst>
  <dgm:cxnLst>
    <dgm:cxn modelId="{E2BBEB52-45DF-4645-8BFE-DAD8C16AF068}" srcId="{75AEFB9E-CCE4-44D8-A19E-AFD63D87DE4E}" destId="{401DBBDC-5BD7-4C03-A670-1CF45DEA6D76}" srcOrd="2" destOrd="0" parTransId="{E1A542BA-F6CC-4DDA-B354-DCD15AA6AFA1}" sibTransId="{6CD2EA15-4632-4086-985F-ED4CCBE443A4}"/>
    <dgm:cxn modelId="{97D1F905-F233-41E3-9A64-637236738462}" srcId="{C223BED0-6B87-46E2-B9ED-9513938A2008}" destId="{DAF5CABC-F01C-4275-903A-8BF4D00728E8}" srcOrd="3" destOrd="0" parTransId="{2CBC09C2-93D7-4620-8C78-2CC8457BF2C1}" sibTransId="{06BC6CB0-ABCC-4AF0-AE3F-B64B6B429BEA}"/>
    <dgm:cxn modelId="{F08D0287-25DD-4869-B594-74F754156E12}" type="presOf" srcId="{DAF5CABC-F01C-4275-903A-8BF4D00728E8}" destId="{54DCE5DE-DA11-4448-A4C7-08C481490F22}" srcOrd="0" destOrd="3" presId="urn:microsoft.com/office/officeart/2005/8/layout/hList1"/>
    <dgm:cxn modelId="{19692BE6-5F24-432F-9B49-25C4213E1F8E}" srcId="{3B954DF0-52FF-49AA-B480-F82532B22D2F}" destId="{69E13912-25B3-41C9-8D65-0086274BDED0}" srcOrd="0" destOrd="0" parTransId="{B8D7D244-F8FD-48BA-B5FD-145CD08A9C4F}" sibTransId="{9BC3126F-F8B7-4E41-82BB-91CA4B4CC220}"/>
    <dgm:cxn modelId="{6020B57C-0A12-4C4A-9ABE-AB5EACFF9832}" srcId="{3B954DF0-52FF-49AA-B480-F82532B22D2F}" destId="{2DF41F89-3DCC-47B1-8E83-E7A47F6A67E3}" srcOrd="1" destOrd="0" parTransId="{1C4732E6-7579-4BAE-AAA8-1F9E2DD25F3F}" sibTransId="{63E7A41E-A6BF-47A8-B63D-D056AA54D10C}"/>
    <dgm:cxn modelId="{CECE3F47-681A-433D-A93C-32807CE700AA}" srcId="{C223BED0-6B87-46E2-B9ED-9513938A2008}" destId="{036792D5-A8D1-4BBE-8C58-F9A46A7992CD}" srcOrd="4" destOrd="0" parTransId="{00B99418-664D-4BAB-8596-AA2D8AACA068}" sibTransId="{57E2EC15-9306-43F7-9E7E-F797D1917903}"/>
    <dgm:cxn modelId="{F3043FAA-D92C-48CB-A9E5-3B81BB8ED6C6}" type="presOf" srcId="{4F4C98E8-6747-405A-A1B2-0D73FC8A83C0}" destId="{F9A8903F-434D-4643-8456-57E83AE32357}" srcOrd="0" destOrd="0" presId="urn:microsoft.com/office/officeart/2005/8/layout/hList1"/>
    <dgm:cxn modelId="{801B7B4A-3A88-4BDC-9208-69CA18198368}" srcId="{C223BED0-6B87-46E2-B9ED-9513938A2008}" destId="{6F59E280-0888-4C32-B207-6BBA0580AEEE}" srcOrd="1" destOrd="0" parTransId="{E5380ED1-579A-49F8-958D-FC2FF28725CB}" sibTransId="{8378D3FC-CDE8-40E4-8FF9-EB4B70A431EF}"/>
    <dgm:cxn modelId="{0C625807-65FE-4889-BC48-250AB61AB439}" srcId="{C223BED0-6B87-46E2-B9ED-9513938A2008}" destId="{C9727232-CC0A-4CF6-873E-3FBAC50F6609}" srcOrd="5" destOrd="0" parTransId="{063CAE57-33A0-4394-BE10-AB8F6B141696}" sibTransId="{99D3995F-15DA-4C90-A001-97997354A9EA}"/>
    <dgm:cxn modelId="{011D9668-A960-427F-804C-368D246B6CBB}" type="presOf" srcId="{9FDEA5DC-B7EC-4A03-A70F-3BBE89FD7DC3}" destId="{F9A8903F-434D-4643-8456-57E83AE32357}" srcOrd="0" destOrd="3" presId="urn:microsoft.com/office/officeart/2005/8/layout/hList1"/>
    <dgm:cxn modelId="{460F80D9-CC73-44BE-9B0F-05CB041385CA}" type="presOf" srcId="{401DBBDC-5BD7-4C03-A670-1CF45DEA6D76}" destId="{F9A8903F-434D-4643-8456-57E83AE32357}" srcOrd="0" destOrd="2" presId="urn:microsoft.com/office/officeart/2005/8/layout/hList1"/>
    <dgm:cxn modelId="{8802DC46-4203-46F0-A92E-13F2BB41F5C8}" type="presOf" srcId="{BEEF5D1B-EBA1-491E-9266-3AAA4C07D902}" destId="{FD327A4B-ADEC-4594-9848-E87A2B5AB059}" srcOrd="0" destOrd="6" presId="urn:microsoft.com/office/officeart/2005/8/layout/hList1"/>
    <dgm:cxn modelId="{18A522E6-5515-4DBB-A30A-A192A12BCD53}" srcId="{C223BED0-6B87-46E2-B9ED-9513938A2008}" destId="{92604838-F019-495B-B93A-A5CC89D7DB8A}" srcOrd="0" destOrd="0" parTransId="{FA993BCC-ECA8-457F-9D15-CAF87C01F6FB}" sibTransId="{65839AC5-BCBC-47F9-8411-7681E117EC52}"/>
    <dgm:cxn modelId="{7D255820-E07D-46EB-806C-02EDD5B15BE2}" srcId="{3B954DF0-52FF-49AA-B480-F82532B22D2F}" destId="{67DD1811-D2A1-497D-BF8A-DB665D865882}" srcOrd="3" destOrd="0" parTransId="{E5627DD1-CC62-4B81-B37B-6803A6B3DE77}" sibTransId="{FAAB72C5-A9C4-45AC-AEB5-AEC5F7B2746F}"/>
    <dgm:cxn modelId="{F7FAF2FA-54DF-444D-B776-5A1E592B3007}" srcId="{75AEFB9E-CCE4-44D8-A19E-AFD63D87DE4E}" destId="{CC65B713-2994-4F77-8599-E9C0DCDFFEFA}" srcOrd="1" destOrd="0" parTransId="{22885202-6811-4CC9-BAAF-642CE5707227}" sibTransId="{374E0146-48BE-4CAB-913A-02AF50319903}"/>
    <dgm:cxn modelId="{F92C47E3-FC5D-417F-A443-E1710DB64BD0}" srcId="{75AEFB9E-CCE4-44D8-A19E-AFD63D87DE4E}" destId="{F773A833-391C-48DA-BBBD-A598803A36E5}" srcOrd="4" destOrd="0" parTransId="{1F9542F0-3489-4A82-8B96-D911F9B719F1}" sibTransId="{36396F21-D760-4D86-A02D-A2FCCDE1D1F4}"/>
    <dgm:cxn modelId="{D8D63969-CA81-44E6-BEEF-9961D82B4377}" type="presOf" srcId="{CC65B713-2994-4F77-8599-E9C0DCDFFEFA}" destId="{F9A8903F-434D-4643-8456-57E83AE32357}" srcOrd="0" destOrd="1" presId="urn:microsoft.com/office/officeart/2005/8/layout/hList1"/>
    <dgm:cxn modelId="{1595C4A6-560D-40FB-BBD3-72E534DFBAF5}" srcId="{75AEFB9E-CCE4-44D8-A19E-AFD63D87DE4E}" destId="{4F4C98E8-6747-405A-A1B2-0D73FC8A83C0}" srcOrd="0" destOrd="0" parTransId="{DC333136-D862-40C9-882D-2F15B8DBC87E}" sibTransId="{2E5F5E19-7FC2-45BE-92E8-0E91EAA9C50C}"/>
    <dgm:cxn modelId="{6CC7A809-F08A-4727-B1A8-4BDB1CDA0F00}" srcId="{A12EFE25-E059-4CE4-996E-E59C7C842E75}" destId="{3B954DF0-52FF-49AA-B480-F82532B22D2F}" srcOrd="1" destOrd="0" parTransId="{D4EF82A4-AE95-4550-B317-50508D5E1603}" sibTransId="{AB156782-11EA-4264-ADC1-963456479C53}"/>
    <dgm:cxn modelId="{1AFE92DE-5E6B-4968-BA4C-B8200BA13C93}" srcId="{C223BED0-6B87-46E2-B9ED-9513938A2008}" destId="{AEE09F2C-885E-4D1C-B7DD-99AFF4B1AB9E}" srcOrd="2" destOrd="0" parTransId="{2635D34B-CB9D-46AD-BA72-82D2500131AC}" sibTransId="{65EEADDE-C867-4AEC-BBB2-9605B995445B}"/>
    <dgm:cxn modelId="{70303922-52C5-4781-ADF6-EC6929B2A783}" srcId="{3B954DF0-52FF-49AA-B480-F82532B22D2F}" destId="{F91EE027-1261-4D17-9ADD-440096994D5C}" srcOrd="4" destOrd="0" parTransId="{CC632EF1-DE27-4750-856C-3434F0158247}" sibTransId="{3C58115E-CFEF-46FE-8D6D-5269EE822C84}"/>
    <dgm:cxn modelId="{41C1FD92-4B31-4006-BD3B-5899C7B0791C}" type="presOf" srcId="{69E13912-25B3-41C9-8D65-0086274BDED0}" destId="{FD327A4B-ADEC-4594-9848-E87A2B5AB059}" srcOrd="0" destOrd="0" presId="urn:microsoft.com/office/officeart/2005/8/layout/hList1"/>
    <dgm:cxn modelId="{30E902EB-084E-43FB-A75E-CEF7E2183FA0}" type="presOf" srcId="{B44EB1E4-5CE8-4D6E-AB4F-346B54C93569}" destId="{FD327A4B-ADEC-4594-9848-E87A2B5AB059}" srcOrd="0" destOrd="2" presId="urn:microsoft.com/office/officeart/2005/8/layout/hList1"/>
    <dgm:cxn modelId="{AFA5B3E8-8F14-46BB-AC0F-73223FC20E21}" srcId="{75AEFB9E-CCE4-44D8-A19E-AFD63D87DE4E}" destId="{9FDEA5DC-B7EC-4A03-A70F-3BBE89FD7DC3}" srcOrd="3" destOrd="0" parTransId="{4B084977-6C6F-48EF-82B0-5558F1D78B3B}" sibTransId="{EC0F5930-A959-409D-939D-DDEE5F69FB54}"/>
    <dgm:cxn modelId="{737F98E7-3665-4465-B624-93BAEE5F4A0B}" type="presOf" srcId="{2DF41F89-3DCC-47B1-8E83-E7A47F6A67E3}" destId="{FD327A4B-ADEC-4594-9848-E87A2B5AB059}" srcOrd="0" destOrd="1" presId="urn:microsoft.com/office/officeart/2005/8/layout/hList1"/>
    <dgm:cxn modelId="{28EB09FE-13AE-45E0-B560-67191B9E49B4}" type="presOf" srcId="{F80462A9-7726-4151-96F8-B35F3A31A45E}" destId="{FD327A4B-ADEC-4594-9848-E87A2B5AB059}" srcOrd="0" destOrd="5" presId="urn:microsoft.com/office/officeart/2005/8/layout/hList1"/>
    <dgm:cxn modelId="{5347AC30-5D1D-4D67-B7F7-E7A4403E0565}" type="presOf" srcId="{67DD1811-D2A1-497D-BF8A-DB665D865882}" destId="{FD327A4B-ADEC-4594-9848-E87A2B5AB059}" srcOrd="0" destOrd="3" presId="urn:microsoft.com/office/officeart/2005/8/layout/hList1"/>
    <dgm:cxn modelId="{BC7E45D2-9076-4627-9E2F-076D57B0A243}" type="presOf" srcId="{92604838-F019-495B-B93A-A5CC89D7DB8A}" destId="{54DCE5DE-DA11-4448-A4C7-08C481490F22}" srcOrd="0" destOrd="0" presId="urn:microsoft.com/office/officeart/2005/8/layout/hList1"/>
    <dgm:cxn modelId="{AA427ADF-5D0F-4E89-8319-4B6B98795E85}" srcId="{3B954DF0-52FF-49AA-B480-F82532B22D2F}" destId="{F80462A9-7726-4151-96F8-B35F3A31A45E}" srcOrd="5" destOrd="0" parTransId="{0050184A-23FF-43BB-972B-D888711015E3}" sibTransId="{14B98E84-C821-4DC2-A9E4-3FEFCB9DACBF}"/>
    <dgm:cxn modelId="{F4E02878-C355-4569-9792-A35EE97DF106}" type="presOf" srcId="{F773A833-391C-48DA-BBBD-A598803A36E5}" destId="{F9A8903F-434D-4643-8456-57E83AE32357}" srcOrd="0" destOrd="4" presId="urn:microsoft.com/office/officeart/2005/8/layout/hList1"/>
    <dgm:cxn modelId="{907182FF-6BEF-4754-9109-48660AC32585}" type="presOf" srcId="{A12EFE25-E059-4CE4-996E-E59C7C842E75}" destId="{27C41E87-665D-4BEB-9A13-6298B7BA9E47}" srcOrd="0" destOrd="0" presId="urn:microsoft.com/office/officeart/2005/8/layout/hList1"/>
    <dgm:cxn modelId="{9A37CF12-75C5-4FD0-8D32-5D4CFF5DC29F}" type="presOf" srcId="{6F59E280-0888-4C32-B207-6BBA0580AEEE}" destId="{54DCE5DE-DA11-4448-A4C7-08C481490F22}" srcOrd="0" destOrd="1" presId="urn:microsoft.com/office/officeart/2005/8/layout/hList1"/>
    <dgm:cxn modelId="{808F3EB9-1EFC-4D6F-8EB4-55BDC17E4672}" srcId="{A12EFE25-E059-4CE4-996E-E59C7C842E75}" destId="{75AEFB9E-CCE4-44D8-A19E-AFD63D87DE4E}" srcOrd="0" destOrd="0" parTransId="{BD913DE1-3DA6-40CD-A21F-6708ECBB41F5}" sibTransId="{0615ADCD-8871-457F-A36B-6AFC2C623C13}"/>
    <dgm:cxn modelId="{48CDB2F8-D12C-4AB4-A76B-95EA5FBDE932}" type="presOf" srcId="{C9727232-CC0A-4CF6-873E-3FBAC50F6609}" destId="{54DCE5DE-DA11-4448-A4C7-08C481490F22}" srcOrd="0" destOrd="5" presId="urn:microsoft.com/office/officeart/2005/8/layout/hList1"/>
    <dgm:cxn modelId="{CA00A392-DDE7-49E1-9711-9F75B35B57E7}" srcId="{A12EFE25-E059-4CE4-996E-E59C7C842E75}" destId="{C223BED0-6B87-46E2-B9ED-9513938A2008}" srcOrd="2" destOrd="0" parTransId="{BDCFAF7D-1ADB-4498-AAB2-6E8225303016}" sibTransId="{3A5E5026-3349-4102-8DBA-2EF10C525E55}"/>
    <dgm:cxn modelId="{F9B39C18-E665-4881-82A9-967CF233C11D}" type="presOf" srcId="{3B954DF0-52FF-49AA-B480-F82532B22D2F}" destId="{1F4EA61E-EF5C-4969-9ED8-08444F11BD1C}" srcOrd="0" destOrd="0" presId="urn:microsoft.com/office/officeart/2005/8/layout/hList1"/>
    <dgm:cxn modelId="{A75C3DB5-C044-4F79-82DD-D30836BABEA7}" type="presOf" srcId="{036792D5-A8D1-4BBE-8C58-F9A46A7992CD}" destId="{54DCE5DE-DA11-4448-A4C7-08C481490F22}" srcOrd="0" destOrd="4" presId="urn:microsoft.com/office/officeart/2005/8/layout/hList1"/>
    <dgm:cxn modelId="{62D1CA2A-5761-447B-9DDF-43DB8426CD68}" type="presOf" srcId="{AEE09F2C-885E-4D1C-B7DD-99AFF4B1AB9E}" destId="{54DCE5DE-DA11-4448-A4C7-08C481490F22}" srcOrd="0" destOrd="2" presId="urn:microsoft.com/office/officeart/2005/8/layout/hList1"/>
    <dgm:cxn modelId="{4821D99D-BAA5-49E8-B0F1-204648117EE9}" type="presOf" srcId="{75AEFB9E-CCE4-44D8-A19E-AFD63D87DE4E}" destId="{66D07123-2868-48B3-B1A0-B51ECDF17D59}" srcOrd="0" destOrd="0" presId="urn:microsoft.com/office/officeart/2005/8/layout/hList1"/>
    <dgm:cxn modelId="{BB86ED41-523A-489B-B2C1-A51EF4834D86}" type="presOf" srcId="{C223BED0-6B87-46E2-B9ED-9513938A2008}" destId="{2FC8A461-2EC2-4AB2-B439-4B0DEEF898EF}" srcOrd="0" destOrd="0" presId="urn:microsoft.com/office/officeart/2005/8/layout/hList1"/>
    <dgm:cxn modelId="{E4830A4B-A74F-484C-8D59-D7597E88D6B2}" type="presOf" srcId="{F91EE027-1261-4D17-9ADD-440096994D5C}" destId="{FD327A4B-ADEC-4594-9848-E87A2B5AB059}" srcOrd="0" destOrd="4" presId="urn:microsoft.com/office/officeart/2005/8/layout/hList1"/>
    <dgm:cxn modelId="{65D44268-81FD-4F03-BFD6-76637499521E}" srcId="{3B954DF0-52FF-49AA-B480-F82532B22D2F}" destId="{BEEF5D1B-EBA1-491E-9266-3AAA4C07D902}" srcOrd="6" destOrd="0" parTransId="{8960EB6A-0DD7-4C4B-94BE-40496F3FB361}" sibTransId="{DC4E54AF-5FC5-42A3-9AFC-AEFCE4A20CD3}"/>
    <dgm:cxn modelId="{F58F4E6D-C57E-46A1-B8BB-3D6035A4FDEC}" srcId="{3B954DF0-52FF-49AA-B480-F82532B22D2F}" destId="{B44EB1E4-5CE8-4D6E-AB4F-346B54C93569}" srcOrd="2" destOrd="0" parTransId="{2EBF0EA7-C61B-4328-A88B-703363AADBAA}" sibTransId="{4FDBCD40-3EB0-4C34-9D3E-81952D94222E}"/>
    <dgm:cxn modelId="{D6FA305A-346B-44CD-94E5-8D499BAF3019}" type="presParOf" srcId="{27C41E87-665D-4BEB-9A13-6298B7BA9E47}" destId="{EAA8360B-01FF-40C6-ADBD-61A296FFE38B}" srcOrd="0" destOrd="0" presId="urn:microsoft.com/office/officeart/2005/8/layout/hList1"/>
    <dgm:cxn modelId="{59792384-A84E-4A72-9B77-B92D66B35BBC}" type="presParOf" srcId="{EAA8360B-01FF-40C6-ADBD-61A296FFE38B}" destId="{66D07123-2868-48B3-B1A0-B51ECDF17D59}" srcOrd="0" destOrd="0" presId="urn:microsoft.com/office/officeart/2005/8/layout/hList1"/>
    <dgm:cxn modelId="{211BFE07-63F2-4121-8C39-A05BDFD5DEF5}" type="presParOf" srcId="{EAA8360B-01FF-40C6-ADBD-61A296FFE38B}" destId="{F9A8903F-434D-4643-8456-57E83AE32357}" srcOrd="1" destOrd="0" presId="urn:microsoft.com/office/officeart/2005/8/layout/hList1"/>
    <dgm:cxn modelId="{0D92895F-75E4-4448-8295-B07C0A2AA230}" type="presParOf" srcId="{27C41E87-665D-4BEB-9A13-6298B7BA9E47}" destId="{38C652CD-E500-48EE-ACA2-9B59C355781B}" srcOrd="1" destOrd="0" presId="urn:microsoft.com/office/officeart/2005/8/layout/hList1"/>
    <dgm:cxn modelId="{54861964-4317-4FBA-BB8D-A332D71859B8}" type="presParOf" srcId="{27C41E87-665D-4BEB-9A13-6298B7BA9E47}" destId="{86F809A9-CB68-4571-AA96-79ABD2A451DA}" srcOrd="2" destOrd="0" presId="urn:microsoft.com/office/officeart/2005/8/layout/hList1"/>
    <dgm:cxn modelId="{A4F0B04C-03EB-4282-8B16-9ACFA647EF9B}" type="presParOf" srcId="{86F809A9-CB68-4571-AA96-79ABD2A451DA}" destId="{1F4EA61E-EF5C-4969-9ED8-08444F11BD1C}" srcOrd="0" destOrd="0" presId="urn:microsoft.com/office/officeart/2005/8/layout/hList1"/>
    <dgm:cxn modelId="{776E835A-71B2-4708-930F-9094861069BD}" type="presParOf" srcId="{86F809A9-CB68-4571-AA96-79ABD2A451DA}" destId="{FD327A4B-ADEC-4594-9848-E87A2B5AB059}" srcOrd="1" destOrd="0" presId="urn:microsoft.com/office/officeart/2005/8/layout/hList1"/>
    <dgm:cxn modelId="{26B6DC39-2705-45E0-8722-174DA6CCBFCB}" type="presParOf" srcId="{27C41E87-665D-4BEB-9A13-6298B7BA9E47}" destId="{6507842B-5900-41F1-8650-7DF14620C2AB}" srcOrd="3" destOrd="0" presId="urn:microsoft.com/office/officeart/2005/8/layout/hList1"/>
    <dgm:cxn modelId="{B71933BC-A0BF-4969-B6CD-3D2BC9B3B709}" type="presParOf" srcId="{27C41E87-665D-4BEB-9A13-6298B7BA9E47}" destId="{4959625B-82D5-4ED5-95FB-B571923D2838}" srcOrd="4" destOrd="0" presId="urn:microsoft.com/office/officeart/2005/8/layout/hList1"/>
    <dgm:cxn modelId="{D03BDC68-2B2D-4AD7-A3A4-98C9E9FC9BB7}" type="presParOf" srcId="{4959625B-82D5-4ED5-95FB-B571923D2838}" destId="{2FC8A461-2EC2-4AB2-B439-4B0DEEF898EF}" srcOrd="0" destOrd="0" presId="urn:microsoft.com/office/officeart/2005/8/layout/hList1"/>
    <dgm:cxn modelId="{4B648F4D-F6CC-499F-BDE7-53A58EC8992C}" type="presParOf" srcId="{4959625B-82D5-4ED5-95FB-B571923D2838}" destId="{54DCE5DE-DA11-4448-A4C7-08C481490F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7B195-B818-4F2C-A128-0F75B23BF2AA}">
      <dsp:nvSpPr>
        <dsp:cNvPr id="0" name=""/>
        <dsp:cNvSpPr/>
      </dsp:nvSpPr>
      <dsp:spPr>
        <a:xfrm>
          <a:off x="3412397" y="1162507"/>
          <a:ext cx="3410734" cy="3411321"/>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Prevention</a:t>
          </a:r>
          <a:endParaRPr lang="en-US" sz="1200" kern="1200" dirty="0"/>
        </a:p>
      </dsp:txBody>
      <dsp:txXfrm>
        <a:off x="3911887" y="1662083"/>
        <a:ext cx="2411754" cy="2412169"/>
      </dsp:txXfrm>
    </dsp:sp>
    <dsp:sp modelId="{EA70FF19-AFF6-4C79-8210-2CE3419238D0}">
      <dsp:nvSpPr>
        <dsp:cNvPr id="0" name=""/>
        <dsp:cNvSpPr/>
      </dsp:nvSpPr>
      <dsp:spPr>
        <a:xfrm>
          <a:off x="4461154" y="4320235"/>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DCC5CC-8718-4994-8E7F-BF858E7CA82C}">
      <dsp:nvSpPr>
        <dsp:cNvPr id="0" name=""/>
        <dsp:cNvSpPr/>
      </dsp:nvSpPr>
      <dsp:spPr>
        <a:xfrm>
          <a:off x="7042818" y="2546908"/>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9C2E0-C676-40B3-8DC6-EC14E3A8982A}">
      <dsp:nvSpPr>
        <dsp:cNvPr id="0" name=""/>
        <dsp:cNvSpPr/>
      </dsp:nvSpPr>
      <dsp:spPr>
        <a:xfrm>
          <a:off x="5728898" y="4612843"/>
          <a:ext cx="379203" cy="3797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15DE16-F570-4203-B1A0-E342F903EBCB}">
      <dsp:nvSpPr>
        <dsp:cNvPr id="0" name=""/>
        <dsp:cNvSpPr/>
      </dsp:nvSpPr>
      <dsp:spPr>
        <a:xfrm>
          <a:off x="4538115" y="1545945"/>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2A606F-AB1A-4B8D-B210-A8F447F52B96}">
      <dsp:nvSpPr>
        <dsp:cNvPr id="0" name=""/>
        <dsp:cNvSpPr/>
      </dsp:nvSpPr>
      <dsp:spPr>
        <a:xfrm>
          <a:off x="3672663" y="3119323"/>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A818BC-184B-477E-9E81-303196E3C0D3}">
      <dsp:nvSpPr>
        <dsp:cNvPr id="0" name=""/>
        <dsp:cNvSpPr/>
      </dsp:nvSpPr>
      <dsp:spPr>
        <a:xfrm>
          <a:off x="2346149" y="1778203"/>
          <a:ext cx="1386682" cy="13868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Diagnosis</a:t>
          </a:r>
          <a:endParaRPr lang="en-US" sz="1200" kern="1200" dirty="0"/>
        </a:p>
      </dsp:txBody>
      <dsp:txXfrm>
        <a:off x="2549224" y="1981301"/>
        <a:ext cx="980532" cy="980644"/>
      </dsp:txXfrm>
    </dsp:sp>
    <dsp:sp modelId="{F9862CB8-2E46-4120-99C0-25FB31E8937B}">
      <dsp:nvSpPr>
        <dsp:cNvPr id="0" name=""/>
        <dsp:cNvSpPr/>
      </dsp:nvSpPr>
      <dsp:spPr>
        <a:xfrm>
          <a:off x="4975388" y="1558137"/>
          <a:ext cx="379203" cy="3797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7DEE92-9AC5-4287-8877-D28082779ABD}">
      <dsp:nvSpPr>
        <dsp:cNvPr id="0" name=""/>
        <dsp:cNvSpPr/>
      </dsp:nvSpPr>
      <dsp:spPr>
        <a:xfrm>
          <a:off x="2476981" y="3571036"/>
          <a:ext cx="685645" cy="68580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55BBE2-73EA-4FC7-86E4-AADBC8D57895}">
      <dsp:nvSpPr>
        <dsp:cNvPr id="0" name=""/>
        <dsp:cNvSpPr/>
      </dsp:nvSpPr>
      <dsp:spPr>
        <a:xfrm>
          <a:off x="7173651" y="1125931"/>
          <a:ext cx="1386682" cy="13868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Treatment</a:t>
          </a:r>
          <a:endParaRPr lang="en-US" sz="1200" kern="1200" dirty="0"/>
        </a:p>
      </dsp:txBody>
      <dsp:txXfrm>
        <a:off x="7376726" y="1329029"/>
        <a:ext cx="980532" cy="980644"/>
      </dsp:txXfrm>
    </dsp:sp>
    <dsp:sp modelId="{9993124C-9D22-4FBA-98FE-68FB59594CCF}">
      <dsp:nvSpPr>
        <dsp:cNvPr id="0" name=""/>
        <dsp:cNvSpPr/>
      </dsp:nvSpPr>
      <dsp:spPr>
        <a:xfrm>
          <a:off x="6554471" y="2083003"/>
          <a:ext cx="379203" cy="3797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CCA0D6-FE04-4B79-AB4A-F90ABBF89B2F}">
      <dsp:nvSpPr>
        <dsp:cNvPr id="0" name=""/>
        <dsp:cNvSpPr/>
      </dsp:nvSpPr>
      <dsp:spPr>
        <a:xfrm>
          <a:off x="2216016" y="4387291"/>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E6442D-CF11-474A-B4AA-85A2108F170A}">
      <dsp:nvSpPr>
        <dsp:cNvPr id="0" name=""/>
        <dsp:cNvSpPr/>
      </dsp:nvSpPr>
      <dsp:spPr>
        <a:xfrm>
          <a:off x="4955798" y="3995928"/>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6AAD47-B6EC-458D-89AD-B4E352B71A25}">
      <dsp:nvSpPr>
        <dsp:cNvPr id="0" name=""/>
        <dsp:cNvSpPr/>
      </dsp:nvSpPr>
      <dsp:spPr>
        <a:xfrm>
          <a:off x="7825713" y="3522268"/>
          <a:ext cx="1386682" cy="13868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Containment</a:t>
          </a:r>
          <a:endParaRPr lang="en-US" sz="1200" kern="1200" dirty="0"/>
        </a:p>
      </dsp:txBody>
      <dsp:txXfrm>
        <a:off x="8028788" y="3725366"/>
        <a:ext cx="980532" cy="980644"/>
      </dsp:txXfrm>
    </dsp:sp>
    <dsp:sp modelId="{38364F85-2786-411D-AD88-E0500A1DD760}">
      <dsp:nvSpPr>
        <dsp:cNvPr id="0" name=""/>
        <dsp:cNvSpPr/>
      </dsp:nvSpPr>
      <dsp:spPr>
        <a:xfrm>
          <a:off x="7434616" y="3474110"/>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B42B758-A497-4463-A939-E063E2E6153A}">
      <dsp:nvSpPr>
        <dsp:cNvPr id="0" name=""/>
        <dsp:cNvSpPr/>
      </dsp:nvSpPr>
      <dsp:spPr>
        <a:xfrm>
          <a:off x="3845473" y="4709160"/>
          <a:ext cx="1386682" cy="13868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Long term outcomes</a:t>
          </a:r>
          <a:endParaRPr lang="en-US" sz="1200" kern="1200" dirty="0"/>
        </a:p>
      </dsp:txBody>
      <dsp:txXfrm>
        <a:off x="4048548" y="4912258"/>
        <a:ext cx="980532" cy="980644"/>
      </dsp:txXfrm>
    </dsp:sp>
    <dsp:sp modelId="{4598482E-B7C2-441F-BC20-9E43C462868A}">
      <dsp:nvSpPr>
        <dsp:cNvPr id="0" name=""/>
        <dsp:cNvSpPr/>
      </dsp:nvSpPr>
      <dsp:spPr>
        <a:xfrm>
          <a:off x="5083832" y="4662220"/>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C38D2B-80E5-438B-BCE8-A99085F734F2}">
      <dsp:nvSpPr>
        <dsp:cNvPr id="0" name=""/>
        <dsp:cNvSpPr/>
      </dsp:nvSpPr>
      <dsp:spPr>
        <a:xfrm>
          <a:off x="5167789" y="0"/>
          <a:ext cx="1386682" cy="13868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Costs </a:t>
          </a:r>
          <a:endParaRPr lang="en-US" sz="1200" kern="1200" dirty="0"/>
        </a:p>
      </dsp:txBody>
      <dsp:txXfrm>
        <a:off x="5370864" y="203098"/>
        <a:ext cx="980532" cy="980644"/>
      </dsp:txXfrm>
    </dsp:sp>
    <dsp:sp modelId="{F54DDD49-F978-4907-B8BC-220D6C8A43E2}">
      <dsp:nvSpPr>
        <dsp:cNvPr id="0" name=""/>
        <dsp:cNvSpPr/>
      </dsp:nvSpPr>
      <dsp:spPr>
        <a:xfrm>
          <a:off x="3457874" y="1503273"/>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014D4D-D252-4B5B-85D3-8540BEF8D106}">
      <dsp:nvSpPr>
        <dsp:cNvPr id="0" name=""/>
        <dsp:cNvSpPr/>
      </dsp:nvSpPr>
      <dsp:spPr>
        <a:xfrm>
          <a:off x="6659417" y="341376"/>
          <a:ext cx="274957" cy="27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07123-2868-48B3-B1A0-B51ECDF17D59}">
      <dsp:nvSpPr>
        <dsp:cNvPr id="0" name=""/>
        <dsp:cNvSpPr/>
      </dsp:nvSpPr>
      <dsp:spPr>
        <a:xfrm>
          <a:off x="3000"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Health System</a:t>
          </a:r>
          <a:endParaRPr lang="en-US" sz="2200" kern="1200" dirty="0"/>
        </a:p>
      </dsp:txBody>
      <dsp:txXfrm>
        <a:off x="3000" y="89204"/>
        <a:ext cx="2925365" cy="633600"/>
      </dsp:txXfrm>
    </dsp:sp>
    <dsp:sp modelId="{F9A8903F-434D-4643-8456-57E83AE32357}">
      <dsp:nvSpPr>
        <dsp:cNvPr id="0" name=""/>
        <dsp:cNvSpPr/>
      </dsp:nvSpPr>
      <dsp:spPr>
        <a:xfrm>
          <a:off x="3000"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Direct care costs in acute care, LTC, community care</a:t>
          </a:r>
          <a:endParaRPr lang="en-US" sz="2200" kern="1200" dirty="0"/>
        </a:p>
        <a:p>
          <a:pPr marL="228600" lvl="1" indent="-228600" algn="l" defTabSz="977900">
            <a:lnSpc>
              <a:spcPct val="90000"/>
            </a:lnSpc>
            <a:spcBef>
              <a:spcPct val="0"/>
            </a:spcBef>
            <a:spcAft>
              <a:spcPct val="15000"/>
            </a:spcAft>
            <a:buChar char="••"/>
          </a:pPr>
          <a:r>
            <a:rPr lang="en-US" sz="2200" kern="1200" dirty="0" smtClean="0"/>
            <a:t>Non COVID care</a:t>
          </a:r>
          <a:endParaRPr lang="en-US" sz="2200" kern="1200" dirty="0"/>
        </a:p>
        <a:p>
          <a:pPr marL="228600" lvl="1" indent="-228600" algn="l" defTabSz="977900">
            <a:lnSpc>
              <a:spcPct val="90000"/>
            </a:lnSpc>
            <a:spcBef>
              <a:spcPct val="0"/>
            </a:spcBef>
            <a:spcAft>
              <a:spcPct val="15000"/>
            </a:spcAft>
            <a:buChar char="••"/>
          </a:pPr>
          <a:r>
            <a:rPr lang="en-US" sz="2200" kern="1200" dirty="0" smtClean="0"/>
            <a:t>Indirect costs including worker absenteeism (exposure, stress, illness)</a:t>
          </a:r>
          <a:endParaRPr lang="en-US" sz="2200" kern="1200" dirty="0"/>
        </a:p>
        <a:p>
          <a:pPr marL="228600" lvl="1" indent="-228600" algn="l" defTabSz="977900">
            <a:lnSpc>
              <a:spcPct val="90000"/>
            </a:lnSpc>
            <a:spcBef>
              <a:spcPct val="0"/>
            </a:spcBef>
            <a:spcAft>
              <a:spcPct val="15000"/>
            </a:spcAft>
            <a:buChar char="••"/>
          </a:pPr>
          <a:r>
            <a:rPr lang="en-US" sz="2200" kern="1200" dirty="0" smtClean="0"/>
            <a:t>Opportunity costs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3000" y="722805"/>
        <a:ext cx="2925365" cy="3683790"/>
      </dsp:txXfrm>
    </dsp:sp>
    <dsp:sp modelId="{1F4EA61E-EF5C-4969-9ED8-08444F11BD1C}">
      <dsp:nvSpPr>
        <dsp:cNvPr id="0" name=""/>
        <dsp:cNvSpPr/>
      </dsp:nvSpPr>
      <dsp:spPr>
        <a:xfrm>
          <a:off x="3337917"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Personal</a:t>
          </a:r>
          <a:endParaRPr lang="en-US" sz="2200" kern="1200" dirty="0"/>
        </a:p>
      </dsp:txBody>
      <dsp:txXfrm>
        <a:off x="3337917" y="89204"/>
        <a:ext cx="2925365" cy="633600"/>
      </dsp:txXfrm>
    </dsp:sp>
    <dsp:sp modelId="{FD327A4B-ADEC-4594-9848-E87A2B5AB059}">
      <dsp:nvSpPr>
        <dsp:cNvPr id="0" name=""/>
        <dsp:cNvSpPr/>
      </dsp:nvSpPr>
      <dsp:spPr>
        <a:xfrm>
          <a:off x="3337917"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Job loss</a:t>
          </a:r>
          <a:endParaRPr lang="en-US" sz="2200" kern="1200" dirty="0"/>
        </a:p>
        <a:p>
          <a:pPr marL="228600" lvl="1" indent="-228600" algn="l" defTabSz="977900">
            <a:lnSpc>
              <a:spcPct val="90000"/>
            </a:lnSpc>
            <a:spcBef>
              <a:spcPct val="0"/>
            </a:spcBef>
            <a:spcAft>
              <a:spcPct val="15000"/>
            </a:spcAft>
            <a:buChar char="••"/>
          </a:pPr>
          <a:r>
            <a:rPr lang="en-US" sz="2200" kern="1200" dirty="0" smtClean="0"/>
            <a:t>Absenteeism due to self isolation or illness</a:t>
          </a:r>
          <a:endParaRPr lang="en-US" sz="2200" kern="1200" dirty="0"/>
        </a:p>
        <a:p>
          <a:pPr marL="228600" lvl="1" indent="-228600" algn="l" defTabSz="977900">
            <a:lnSpc>
              <a:spcPct val="90000"/>
            </a:lnSpc>
            <a:spcBef>
              <a:spcPct val="0"/>
            </a:spcBef>
            <a:spcAft>
              <a:spcPct val="15000"/>
            </a:spcAft>
            <a:buChar char="••"/>
          </a:pPr>
          <a:r>
            <a:rPr lang="en-US" sz="2200" kern="1200" dirty="0" smtClean="0"/>
            <a:t>Caregiving</a:t>
          </a:r>
          <a:endParaRPr lang="en-US" sz="2200" kern="1200" dirty="0"/>
        </a:p>
        <a:p>
          <a:pPr marL="228600" lvl="1" indent="-228600" algn="l" defTabSz="977900">
            <a:lnSpc>
              <a:spcPct val="90000"/>
            </a:lnSpc>
            <a:spcBef>
              <a:spcPct val="0"/>
            </a:spcBef>
            <a:spcAft>
              <a:spcPct val="15000"/>
            </a:spcAft>
            <a:buChar char="••"/>
          </a:pPr>
          <a:r>
            <a:rPr lang="en-US" sz="2200" kern="1200" dirty="0" smtClean="0"/>
            <a:t>Mental health</a:t>
          </a:r>
          <a:endParaRPr lang="en-US" sz="2200" kern="1200" dirty="0"/>
        </a:p>
        <a:p>
          <a:pPr marL="228600" lvl="1" indent="-228600" algn="l" defTabSz="977900">
            <a:lnSpc>
              <a:spcPct val="90000"/>
            </a:lnSpc>
            <a:spcBef>
              <a:spcPct val="0"/>
            </a:spcBef>
            <a:spcAft>
              <a:spcPct val="15000"/>
            </a:spcAft>
            <a:buChar char="••"/>
          </a:pPr>
          <a:r>
            <a:rPr lang="en-US" sz="2200" kern="1200" dirty="0" smtClean="0"/>
            <a:t>Relationships</a:t>
          </a:r>
          <a:endParaRPr lang="en-US" sz="2200" kern="1200" dirty="0"/>
        </a:p>
        <a:p>
          <a:pPr marL="228600" lvl="1" indent="-228600" algn="l" defTabSz="977900">
            <a:lnSpc>
              <a:spcPct val="90000"/>
            </a:lnSpc>
            <a:spcBef>
              <a:spcPct val="0"/>
            </a:spcBef>
            <a:spcAft>
              <a:spcPct val="15000"/>
            </a:spcAft>
            <a:buChar char="••"/>
          </a:pPr>
          <a:r>
            <a:rPr lang="en-US" sz="2200" kern="1200" dirty="0" smtClean="0"/>
            <a:t>Education</a:t>
          </a:r>
          <a:endParaRPr lang="en-US" sz="2200" kern="1200" dirty="0"/>
        </a:p>
        <a:p>
          <a:pPr marL="228600" lvl="1" indent="-228600" algn="l" defTabSz="977900">
            <a:lnSpc>
              <a:spcPct val="90000"/>
            </a:lnSpc>
            <a:spcBef>
              <a:spcPct val="0"/>
            </a:spcBef>
            <a:spcAft>
              <a:spcPct val="15000"/>
            </a:spcAft>
            <a:buChar char="••"/>
          </a:pPr>
          <a:r>
            <a:rPr lang="en-US" sz="2200" kern="1200" dirty="0" smtClean="0"/>
            <a:t>Leisure activities</a:t>
          </a:r>
          <a:endParaRPr lang="en-US" sz="2200" kern="1200" dirty="0"/>
        </a:p>
      </dsp:txBody>
      <dsp:txXfrm>
        <a:off x="3337917" y="722805"/>
        <a:ext cx="2925365" cy="3683790"/>
      </dsp:txXfrm>
    </dsp:sp>
    <dsp:sp modelId="{2FC8A461-2EC2-4AB2-B439-4B0DEEF898EF}">
      <dsp:nvSpPr>
        <dsp:cNvPr id="0" name=""/>
        <dsp:cNvSpPr/>
      </dsp:nvSpPr>
      <dsp:spPr>
        <a:xfrm>
          <a:off x="6672833"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Economy</a:t>
          </a:r>
          <a:endParaRPr lang="en-US" sz="2200" kern="1200" dirty="0"/>
        </a:p>
      </dsp:txBody>
      <dsp:txXfrm>
        <a:off x="6672833" y="89204"/>
        <a:ext cx="2925365" cy="633600"/>
      </dsp:txXfrm>
    </dsp:sp>
    <dsp:sp modelId="{54DCE5DE-DA11-4448-A4C7-08C481490F22}">
      <dsp:nvSpPr>
        <dsp:cNvPr id="0" name=""/>
        <dsp:cNvSpPr/>
      </dsp:nvSpPr>
      <dsp:spPr>
        <a:xfrm>
          <a:off x="6672833"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Closure of businesses</a:t>
          </a:r>
          <a:endParaRPr lang="en-US" sz="2200" kern="1200" dirty="0"/>
        </a:p>
        <a:p>
          <a:pPr marL="228600" lvl="1" indent="-228600" algn="l" defTabSz="977900">
            <a:lnSpc>
              <a:spcPct val="90000"/>
            </a:lnSpc>
            <a:spcBef>
              <a:spcPct val="0"/>
            </a:spcBef>
            <a:spcAft>
              <a:spcPct val="15000"/>
            </a:spcAft>
            <a:buChar char="••"/>
          </a:pPr>
          <a:r>
            <a:rPr lang="en-US" sz="2200" kern="1200" dirty="0" smtClean="0"/>
            <a:t>Safety net expenditures</a:t>
          </a:r>
          <a:endParaRPr lang="en-US" sz="2200" kern="1200" dirty="0"/>
        </a:p>
        <a:p>
          <a:pPr marL="228600" lvl="1" indent="-228600" algn="l" defTabSz="977900">
            <a:lnSpc>
              <a:spcPct val="90000"/>
            </a:lnSpc>
            <a:spcBef>
              <a:spcPct val="0"/>
            </a:spcBef>
            <a:spcAft>
              <a:spcPct val="15000"/>
            </a:spcAft>
            <a:buChar char="••"/>
          </a:pPr>
          <a:r>
            <a:rPr lang="en-US" sz="2200" kern="1200" dirty="0" smtClean="0"/>
            <a:t>Bail outs</a:t>
          </a:r>
          <a:endParaRPr lang="en-US" sz="2200" kern="1200" dirty="0"/>
        </a:p>
        <a:p>
          <a:pPr marL="228600" lvl="1" indent="-228600" algn="l" defTabSz="977900">
            <a:lnSpc>
              <a:spcPct val="90000"/>
            </a:lnSpc>
            <a:spcBef>
              <a:spcPct val="0"/>
            </a:spcBef>
            <a:spcAft>
              <a:spcPct val="15000"/>
            </a:spcAft>
            <a:buChar char="••"/>
          </a:pPr>
          <a:r>
            <a:rPr lang="en-US" sz="2200" kern="1200" dirty="0" smtClean="0"/>
            <a:t>Manufacturing of goods for export</a:t>
          </a:r>
          <a:endParaRPr lang="en-US" sz="2200" kern="1200" dirty="0"/>
        </a:p>
        <a:p>
          <a:pPr marL="228600" lvl="1" indent="-228600" algn="l" defTabSz="977900">
            <a:lnSpc>
              <a:spcPct val="90000"/>
            </a:lnSpc>
            <a:spcBef>
              <a:spcPct val="0"/>
            </a:spcBef>
            <a:spcAft>
              <a:spcPct val="15000"/>
            </a:spcAft>
            <a:buChar char="••"/>
          </a:pPr>
          <a:r>
            <a:rPr lang="en-US" sz="2200" kern="1200" dirty="0" smtClean="0"/>
            <a:t>Ability to import</a:t>
          </a:r>
          <a:endParaRPr lang="en-US" sz="2200" kern="1200" dirty="0"/>
        </a:p>
        <a:p>
          <a:pPr marL="228600" lvl="1" indent="-228600" algn="l" defTabSz="977900">
            <a:lnSpc>
              <a:spcPct val="90000"/>
            </a:lnSpc>
            <a:spcBef>
              <a:spcPct val="0"/>
            </a:spcBef>
            <a:spcAft>
              <a:spcPct val="15000"/>
            </a:spcAft>
            <a:buChar char="••"/>
          </a:pPr>
          <a:r>
            <a:rPr lang="en-US" sz="2200" kern="1200" dirty="0" smtClean="0"/>
            <a:t>Limits on Tourism and travel</a:t>
          </a:r>
          <a:endParaRPr lang="en-US" sz="2200" kern="1200" dirty="0"/>
        </a:p>
      </dsp:txBody>
      <dsp:txXfrm>
        <a:off x="6672833" y="722805"/>
        <a:ext cx="2925365" cy="3683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07123-2868-48B3-B1A0-B51ECDF17D59}">
      <dsp:nvSpPr>
        <dsp:cNvPr id="0" name=""/>
        <dsp:cNvSpPr/>
      </dsp:nvSpPr>
      <dsp:spPr>
        <a:xfrm>
          <a:off x="3000"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Health System</a:t>
          </a:r>
          <a:endParaRPr lang="en-US" sz="2200" kern="1200" dirty="0"/>
        </a:p>
      </dsp:txBody>
      <dsp:txXfrm>
        <a:off x="3000" y="89204"/>
        <a:ext cx="2925365" cy="633600"/>
      </dsp:txXfrm>
    </dsp:sp>
    <dsp:sp modelId="{F9A8903F-434D-4643-8456-57E83AE32357}">
      <dsp:nvSpPr>
        <dsp:cNvPr id="0" name=""/>
        <dsp:cNvSpPr/>
      </dsp:nvSpPr>
      <dsp:spPr>
        <a:xfrm>
          <a:off x="3000"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Direct care costs in acute care, LTC, community care</a:t>
          </a:r>
          <a:endParaRPr lang="en-US" sz="2200" kern="1200" dirty="0"/>
        </a:p>
        <a:p>
          <a:pPr marL="228600" lvl="1" indent="-228600" algn="l" defTabSz="977900">
            <a:lnSpc>
              <a:spcPct val="90000"/>
            </a:lnSpc>
            <a:spcBef>
              <a:spcPct val="0"/>
            </a:spcBef>
            <a:spcAft>
              <a:spcPct val="15000"/>
            </a:spcAft>
            <a:buChar char="••"/>
          </a:pPr>
          <a:r>
            <a:rPr lang="en-US" sz="2200" kern="1200" dirty="0" smtClean="0"/>
            <a:t>Non COVID care</a:t>
          </a:r>
          <a:endParaRPr lang="en-US" sz="2200" kern="1200" dirty="0"/>
        </a:p>
        <a:p>
          <a:pPr marL="228600" lvl="1" indent="-228600" algn="l" defTabSz="977900">
            <a:lnSpc>
              <a:spcPct val="90000"/>
            </a:lnSpc>
            <a:spcBef>
              <a:spcPct val="0"/>
            </a:spcBef>
            <a:spcAft>
              <a:spcPct val="15000"/>
            </a:spcAft>
            <a:buChar char="••"/>
          </a:pPr>
          <a:r>
            <a:rPr lang="en-US" sz="2200" kern="1200" dirty="0" smtClean="0"/>
            <a:t>Indirect costs including worker absenteeism (exposure, stress, illness)</a:t>
          </a:r>
          <a:endParaRPr lang="en-US" sz="2200" kern="1200" dirty="0"/>
        </a:p>
        <a:p>
          <a:pPr marL="228600" lvl="1" indent="-228600" algn="l" defTabSz="977900">
            <a:lnSpc>
              <a:spcPct val="90000"/>
            </a:lnSpc>
            <a:spcBef>
              <a:spcPct val="0"/>
            </a:spcBef>
            <a:spcAft>
              <a:spcPct val="15000"/>
            </a:spcAft>
            <a:buChar char="••"/>
          </a:pPr>
          <a:r>
            <a:rPr lang="en-US" sz="2200" kern="1200" dirty="0" smtClean="0"/>
            <a:t>Opportunity costs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3000" y="722805"/>
        <a:ext cx="2925365" cy="3683790"/>
      </dsp:txXfrm>
    </dsp:sp>
    <dsp:sp modelId="{1F4EA61E-EF5C-4969-9ED8-08444F11BD1C}">
      <dsp:nvSpPr>
        <dsp:cNvPr id="0" name=""/>
        <dsp:cNvSpPr/>
      </dsp:nvSpPr>
      <dsp:spPr>
        <a:xfrm>
          <a:off x="3337917"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Personal</a:t>
          </a:r>
          <a:endParaRPr lang="en-US" sz="2200" kern="1200" dirty="0"/>
        </a:p>
      </dsp:txBody>
      <dsp:txXfrm>
        <a:off x="3337917" y="89204"/>
        <a:ext cx="2925365" cy="633600"/>
      </dsp:txXfrm>
    </dsp:sp>
    <dsp:sp modelId="{FD327A4B-ADEC-4594-9848-E87A2B5AB059}">
      <dsp:nvSpPr>
        <dsp:cNvPr id="0" name=""/>
        <dsp:cNvSpPr/>
      </dsp:nvSpPr>
      <dsp:spPr>
        <a:xfrm>
          <a:off x="3337917"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Job loss</a:t>
          </a:r>
          <a:endParaRPr lang="en-US" sz="2200" kern="1200" dirty="0"/>
        </a:p>
        <a:p>
          <a:pPr marL="228600" lvl="1" indent="-228600" algn="l" defTabSz="977900">
            <a:lnSpc>
              <a:spcPct val="90000"/>
            </a:lnSpc>
            <a:spcBef>
              <a:spcPct val="0"/>
            </a:spcBef>
            <a:spcAft>
              <a:spcPct val="15000"/>
            </a:spcAft>
            <a:buChar char="••"/>
          </a:pPr>
          <a:r>
            <a:rPr lang="en-US" sz="2200" kern="1200" dirty="0" smtClean="0"/>
            <a:t>Absenteeism due to self isolation or illness</a:t>
          </a:r>
          <a:endParaRPr lang="en-US" sz="2200" kern="1200" dirty="0"/>
        </a:p>
        <a:p>
          <a:pPr marL="228600" lvl="1" indent="-228600" algn="l" defTabSz="977900">
            <a:lnSpc>
              <a:spcPct val="90000"/>
            </a:lnSpc>
            <a:spcBef>
              <a:spcPct val="0"/>
            </a:spcBef>
            <a:spcAft>
              <a:spcPct val="15000"/>
            </a:spcAft>
            <a:buChar char="••"/>
          </a:pPr>
          <a:r>
            <a:rPr lang="en-US" sz="2200" kern="1200" dirty="0" smtClean="0"/>
            <a:t>Caregiving</a:t>
          </a:r>
          <a:endParaRPr lang="en-US" sz="2200" kern="1200" dirty="0"/>
        </a:p>
        <a:p>
          <a:pPr marL="228600" lvl="1" indent="-228600" algn="l" defTabSz="977900">
            <a:lnSpc>
              <a:spcPct val="90000"/>
            </a:lnSpc>
            <a:spcBef>
              <a:spcPct val="0"/>
            </a:spcBef>
            <a:spcAft>
              <a:spcPct val="15000"/>
            </a:spcAft>
            <a:buChar char="••"/>
          </a:pPr>
          <a:r>
            <a:rPr lang="en-US" sz="2200" kern="1200" dirty="0" smtClean="0"/>
            <a:t>Mental health</a:t>
          </a:r>
          <a:endParaRPr lang="en-US" sz="2200" kern="1200" dirty="0"/>
        </a:p>
        <a:p>
          <a:pPr marL="228600" lvl="1" indent="-228600" algn="l" defTabSz="977900">
            <a:lnSpc>
              <a:spcPct val="90000"/>
            </a:lnSpc>
            <a:spcBef>
              <a:spcPct val="0"/>
            </a:spcBef>
            <a:spcAft>
              <a:spcPct val="15000"/>
            </a:spcAft>
            <a:buChar char="••"/>
          </a:pPr>
          <a:r>
            <a:rPr lang="en-US" sz="2200" kern="1200" dirty="0" smtClean="0"/>
            <a:t>Relationships</a:t>
          </a:r>
          <a:endParaRPr lang="en-US" sz="2200" kern="1200" dirty="0"/>
        </a:p>
        <a:p>
          <a:pPr marL="228600" lvl="1" indent="-228600" algn="l" defTabSz="977900">
            <a:lnSpc>
              <a:spcPct val="90000"/>
            </a:lnSpc>
            <a:spcBef>
              <a:spcPct val="0"/>
            </a:spcBef>
            <a:spcAft>
              <a:spcPct val="15000"/>
            </a:spcAft>
            <a:buChar char="••"/>
          </a:pPr>
          <a:r>
            <a:rPr lang="en-US" sz="2200" kern="1200" dirty="0" smtClean="0"/>
            <a:t>Education</a:t>
          </a:r>
          <a:endParaRPr lang="en-US" sz="2200" kern="1200" dirty="0"/>
        </a:p>
        <a:p>
          <a:pPr marL="228600" lvl="1" indent="-228600" algn="l" defTabSz="977900">
            <a:lnSpc>
              <a:spcPct val="90000"/>
            </a:lnSpc>
            <a:spcBef>
              <a:spcPct val="0"/>
            </a:spcBef>
            <a:spcAft>
              <a:spcPct val="15000"/>
            </a:spcAft>
            <a:buChar char="••"/>
          </a:pPr>
          <a:r>
            <a:rPr lang="en-US" sz="2200" kern="1200" dirty="0" smtClean="0"/>
            <a:t>Leisure activities</a:t>
          </a:r>
          <a:endParaRPr lang="en-US" sz="2200" kern="1200" dirty="0"/>
        </a:p>
      </dsp:txBody>
      <dsp:txXfrm>
        <a:off x="3337917" y="722805"/>
        <a:ext cx="2925365" cy="3683790"/>
      </dsp:txXfrm>
    </dsp:sp>
    <dsp:sp modelId="{2FC8A461-2EC2-4AB2-B439-4B0DEEF898EF}">
      <dsp:nvSpPr>
        <dsp:cNvPr id="0" name=""/>
        <dsp:cNvSpPr/>
      </dsp:nvSpPr>
      <dsp:spPr>
        <a:xfrm>
          <a:off x="6672833" y="89204"/>
          <a:ext cx="292536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Economy</a:t>
          </a:r>
          <a:endParaRPr lang="en-US" sz="2200" kern="1200" dirty="0"/>
        </a:p>
      </dsp:txBody>
      <dsp:txXfrm>
        <a:off x="6672833" y="89204"/>
        <a:ext cx="2925365" cy="633600"/>
      </dsp:txXfrm>
    </dsp:sp>
    <dsp:sp modelId="{54DCE5DE-DA11-4448-A4C7-08C481490F22}">
      <dsp:nvSpPr>
        <dsp:cNvPr id="0" name=""/>
        <dsp:cNvSpPr/>
      </dsp:nvSpPr>
      <dsp:spPr>
        <a:xfrm>
          <a:off x="6672833" y="722805"/>
          <a:ext cx="2925365" cy="36837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Closure of businesses</a:t>
          </a:r>
          <a:endParaRPr lang="en-US" sz="2200" kern="1200" dirty="0"/>
        </a:p>
        <a:p>
          <a:pPr marL="228600" lvl="1" indent="-228600" algn="l" defTabSz="977900">
            <a:lnSpc>
              <a:spcPct val="90000"/>
            </a:lnSpc>
            <a:spcBef>
              <a:spcPct val="0"/>
            </a:spcBef>
            <a:spcAft>
              <a:spcPct val="15000"/>
            </a:spcAft>
            <a:buChar char="••"/>
          </a:pPr>
          <a:r>
            <a:rPr lang="en-US" sz="2200" kern="1200" dirty="0" smtClean="0"/>
            <a:t>Safety net expenditures</a:t>
          </a:r>
          <a:endParaRPr lang="en-US" sz="2200" kern="1200" dirty="0"/>
        </a:p>
        <a:p>
          <a:pPr marL="228600" lvl="1" indent="-228600" algn="l" defTabSz="977900">
            <a:lnSpc>
              <a:spcPct val="90000"/>
            </a:lnSpc>
            <a:spcBef>
              <a:spcPct val="0"/>
            </a:spcBef>
            <a:spcAft>
              <a:spcPct val="15000"/>
            </a:spcAft>
            <a:buChar char="••"/>
          </a:pPr>
          <a:r>
            <a:rPr lang="en-US" sz="2200" kern="1200" dirty="0" smtClean="0"/>
            <a:t>Bail outs</a:t>
          </a:r>
          <a:endParaRPr lang="en-US" sz="2200" kern="1200" dirty="0"/>
        </a:p>
        <a:p>
          <a:pPr marL="228600" lvl="1" indent="-228600" algn="l" defTabSz="977900">
            <a:lnSpc>
              <a:spcPct val="90000"/>
            </a:lnSpc>
            <a:spcBef>
              <a:spcPct val="0"/>
            </a:spcBef>
            <a:spcAft>
              <a:spcPct val="15000"/>
            </a:spcAft>
            <a:buChar char="••"/>
          </a:pPr>
          <a:r>
            <a:rPr lang="en-US" sz="2200" kern="1200" dirty="0" smtClean="0"/>
            <a:t>Manufacturing of goods for export</a:t>
          </a:r>
          <a:endParaRPr lang="en-US" sz="2200" kern="1200" dirty="0"/>
        </a:p>
        <a:p>
          <a:pPr marL="228600" lvl="1" indent="-228600" algn="l" defTabSz="977900">
            <a:lnSpc>
              <a:spcPct val="90000"/>
            </a:lnSpc>
            <a:spcBef>
              <a:spcPct val="0"/>
            </a:spcBef>
            <a:spcAft>
              <a:spcPct val="15000"/>
            </a:spcAft>
            <a:buChar char="••"/>
          </a:pPr>
          <a:r>
            <a:rPr lang="en-US" sz="2200" kern="1200" dirty="0" smtClean="0"/>
            <a:t>Ability to import</a:t>
          </a:r>
          <a:endParaRPr lang="en-US" sz="2200" kern="1200" dirty="0"/>
        </a:p>
        <a:p>
          <a:pPr marL="228600" lvl="1" indent="-228600" algn="l" defTabSz="977900">
            <a:lnSpc>
              <a:spcPct val="90000"/>
            </a:lnSpc>
            <a:spcBef>
              <a:spcPct val="0"/>
            </a:spcBef>
            <a:spcAft>
              <a:spcPct val="15000"/>
            </a:spcAft>
            <a:buChar char="••"/>
          </a:pPr>
          <a:r>
            <a:rPr lang="en-US" sz="2200" kern="1200" dirty="0" smtClean="0"/>
            <a:t>Limits on Tourism and travel</a:t>
          </a:r>
          <a:endParaRPr lang="en-US" sz="2200" kern="1200" dirty="0"/>
        </a:p>
      </dsp:txBody>
      <dsp:txXfrm>
        <a:off x="6672833" y="722805"/>
        <a:ext cx="2925365" cy="368379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Jin  Y. et al Virology, Epidemiology, Pathogenesis and Control of COVID-19</a:t>
            </a:r>
            <a:endParaRPr dirty="0"/>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98216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care costs can include costs</a:t>
            </a:r>
            <a:r>
              <a:rPr lang="en-US" baseline="0" dirty="0" smtClean="0"/>
              <a:t> of screening, testing, isolation, PPE, hospitalization, drugs, rehab, </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26</a:t>
            </a:fld>
            <a:endParaRPr lang="en-US"/>
          </a:p>
        </p:txBody>
      </p:sp>
    </p:spTree>
    <p:extLst>
      <p:ext uri="{BB962C8B-B14F-4D97-AF65-F5344CB8AC3E}">
        <p14:creationId xmlns:p14="http://schemas.microsoft.com/office/powerpoint/2010/main" val="403805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area that I am involved in clinically is</a:t>
            </a:r>
            <a:r>
              <a:rPr lang="en-US" baseline="0" dirty="0" smtClean="0"/>
              <a:t> the COVID Medicine Units in our acute care facilities in Saskatoon.  </a:t>
            </a:r>
          </a:p>
          <a:p>
            <a:endParaRPr lang="en-US" baseline="0" dirty="0" smtClean="0"/>
          </a:p>
          <a:p>
            <a:r>
              <a:rPr lang="en-US" baseline="0" dirty="0" smtClean="0"/>
              <a:t>We had to organize our delivery of care to patients in the hospital a little differently during the pandemic in order to protect patients as well as healthcare workers.</a:t>
            </a:r>
          </a:p>
          <a:p>
            <a:endParaRPr lang="en-US" baseline="0" dirty="0" smtClean="0"/>
          </a:p>
          <a:p>
            <a:r>
              <a:rPr lang="en-US" baseline="0" dirty="0" smtClean="0"/>
              <a:t>We established 2 COVID units at Royal University Hospital and St. Paul’s Hospital.  These COVID units are essentially </a:t>
            </a:r>
            <a:r>
              <a:rPr lang="en-US" baseline="0" dirty="0" err="1" smtClean="0"/>
              <a:t>cohorting</a:t>
            </a:r>
            <a:r>
              <a:rPr lang="en-US" baseline="0" dirty="0" smtClean="0"/>
              <a:t> patients who are confirmed or suspected of COVID on designated units and floors of each hospital.  Patients who are screened positive for risk factors for COVID and tested for COVID are placed on isolation and then are placed on these units under the care of an internal medicine physician or occasionally other clinicians (surgeons). When tests return back negative, patients can then be moved to other units in the hospital under different care providers.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27</a:t>
            </a:fld>
            <a:endParaRPr lang="en-US"/>
          </a:p>
        </p:txBody>
      </p:sp>
    </p:spTree>
    <p:extLst>
      <p:ext uri="{BB962C8B-B14F-4D97-AF65-F5344CB8AC3E}">
        <p14:creationId xmlns:p14="http://schemas.microsoft.com/office/powerpoint/2010/main" val="345348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31</a:t>
            </a:fld>
            <a:endParaRPr lang="en-US"/>
          </a:p>
        </p:txBody>
      </p:sp>
    </p:spTree>
    <p:extLst>
      <p:ext uri="{BB962C8B-B14F-4D97-AF65-F5344CB8AC3E}">
        <p14:creationId xmlns:p14="http://schemas.microsoft.com/office/powerpoint/2010/main" val="50935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33</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20065 cases with hospitalization data</a:t>
            </a:r>
            <a:r>
              <a:rPr lang="en-US" baseline="0" dirty="0" smtClean="0"/>
              <a:t> reported, 3148 (16%) reported hospitalization, including 753 (24%) admitted to ICU. </a:t>
            </a:r>
          </a:p>
          <a:p>
            <a:endParaRPr lang="en-US" baseline="0" dirty="0" smtClean="0"/>
          </a:p>
          <a:p>
            <a:r>
              <a:rPr lang="en-US" baseline="0" dirty="0" smtClean="0"/>
              <a:t>Those aged &gt;=60 years have the highest proportion of reported hospitalizations (66%), ICU (63%), and deaths (95%). </a:t>
            </a:r>
          </a:p>
          <a:p>
            <a:endParaRPr lang="en-US" baseline="0" dirty="0" smtClean="0"/>
          </a:p>
          <a:p>
            <a:r>
              <a:rPr lang="en-US" baseline="0" dirty="0" smtClean="0"/>
              <a:t>Of the 3148 cases that were hospitalized, 74% reported one or more pre-existing conditions.</a:t>
            </a:r>
          </a:p>
          <a:p>
            <a:endParaRPr lang="en-US" baseline="0" dirty="0" smtClean="0"/>
          </a:p>
          <a:p>
            <a:r>
              <a:rPr lang="en-US" baseline="0" dirty="0" smtClean="0"/>
              <a:t>Male cases appear to have a somewhat higher risk of hospitalization (1.4 times), and ICU admission (2.0 times) compared to female cases</a:t>
            </a:r>
          </a:p>
        </p:txBody>
      </p:sp>
      <p:sp>
        <p:nvSpPr>
          <p:cNvPr id="4" name="Slide Number Placeholder 3"/>
          <p:cNvSpPr>
            <a:spLocks noGrp="1"/>
          </p:cNvSpPr>
          <p:nvPr>
            <p:ph type="sldNum" sz="quarter" idx="10"/>
          </p:nvPr>
        </p:nvSpPr>
        <p:spPr/>
        <p:txBody>
          <a:bodyPr/>
          <a:lstStyle/>
          <a:p>
            <a:fld id="{2E61351F-DBB1-4664-ADA9-83BC7CB8848D}" type="slidenum">
              <a:rPr lang="en-US" smtClean="0"/>
              <a:t>36</a:t>
            </a:fld>
            <a:endParaRPr lang="en-US"/>
          </a:p>
        </p:txBody>
      </p:sp>
    </p:spTree>
    <p:extLst>
      <p:ext uri="{BB962C8B-B14F-4D97-AF65-F5344CB8AC3E}">
        <p14:creationId xmlns:p14="http://schemas.microsoft.com/office/powerpoint/2010/main" val="257847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53b81721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53b81721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753b81721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82477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39635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160006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May 3, 2020, 57, 148 cases (1576 new cases), including</a:t>
            </a:r>
            <a:r>
              <a:rPr lang="en-US" baseline="0" dirty="0" smtClean="0"/>
              <a:t> 3606 deaths (160 new deaths) have been reported in Canada. Overall case fatality rate is 6.3%. </a:t>
            </a:r>
          </a:p>
          <a:p>
            <a:endParaRPr lang="en-US" baseline="0" dirty="0" smtClean="0"/>
          </a:p>
          <a:p>
            <a:r>
              <a:rPr lang="en-US" baseline="0" dirty="0" smtClean="0"/>
              <a:t>At least 893,490 people have been tested for COVID-19, corresponding to a test rate of 23,770 per million population</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7775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 exposure setting</a:t>
            </a:r>
            <a:r>
              <a:rPr lang="en-US" baseline="0" dirty="0" smtClean="0"/>
              <a:t> point of view, and of the 30,721 cases with detailed information, 70% of cases reported in the country are community related with 17% now travel related.  Of those with community-related exposures, the majority were unknown, 19% were exposed in a healthcare facility with 2% in a long-term care facility. </a:t>
            </a:r>
          </a:p>
          <a:p>
            <a:endParaRPr lang="en-US" baseline="0" dirty="0" smtClean="0"/>
          </a:p>
          <a:p>
            <a:r>
              <a:rPr lang="en-US" baseline="0" dirty="0" smtClean="0"/>
              <a:t>What this highlights is that unlike much earlier in the pandemic, the risk of exposure to the virus and the efforts to mitigate risk have needed to evolve over time in order to attenuate the spread of the virus. </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138436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May 5, there were 487 cases in the province,</a:t>
            </a:r>
            <a:r>
              <a:rPr lang="en-US" baseline="0" dirty="0" smtClean="0"/>
              <a:t> with 171 active cases presently and 6 deaths.  Of the 171 active cases, 114 are in the far north and 37 in the north, highlighting the current outbreak that has evolved in the north of the province over the past week.</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20</a:t>
            </a:fld>
            <a:endParaRPr lang="en-US"/>
          </a:p>
        </p:txBody>
      </p:sp>
    </p:spTree>
    <p:extLst>
      <p:ext uri="{BB962C8B-B14F-4D97-AF65-F5344CB8AC3E}">
        <p14:creationId xmlns:p14="http://schemas.microsoft.com/office/powerpoint/2010/main" val="28506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an undulation to our case curve with increased daily</a:t>
            </a:r>
            <a:r>
              <a:rPr lang="en-US" baseline="0" dirty="0" smtClean="0"/>
              <a:t> cases at the end of March, leading to a steeper slope, followed by a reduction in daily cases in mid April, causing a levelling of the curve.  And now with the outbreak in the northern half of the province, we are seeing another rise in daily cases with a change in slope…</a:t>
            </a:r>
            <a:endParaRPr lang="en-US" dirty="0" smtClean="0"/>
          </a:p>
          <a:p>
            <a:endParaRPr lang="en-US" dirty="0" smtClean="0"/>
          </a:p>
          <a:p>
            <a:r>
              <a:rPr lang="en-US" dirty="0" smtClean="0"/>
              <a:t>R in Saskatchewan is 0.97 as of May</a:t>
            </a:r>
            <a:r>
              <a:rPr lang="en-US" baseline="0" dirty="0" smtClean="0"/>
              <a:t> 2.  Up from 0.7 earlier.  This is what influenced the Saskatchewan Government’s decision to release the Reopen Saskatchewan Plan.</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55141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 development of new vaccine</a:t>
            </a:r>
          </a:p>
          <a:p>
            <a:endParaRPr lang="en-US" dirty="0" smtClean="0"/>
          </a:p>
          <a:p>
            <a:r>
              <a:rPr lang="en-US" dirty="0" smtClean="0"/>
              <a:t>Diagnose it – is there a</a:t>
            </a:r>
            <a:r>
              <a:rPr lang="en-US" baseline="0" dirty="0" smtClean="0"/>
              <a:t> more rapid, excellent diagnostic performance (high sensitivity), serologic test to identify immunity, novel sample collection (saliva, NP versus OP, blood)</a:t>
            </a:r>
          </a:p>
          <a:p>
            <a:endParaRPr lang="en-US" baseline="0" dirty="0" smtClean="0"/>
          </a:p>
          <a:p>
            <a:r>
              <a:rPr lang="en-US" baseline="0" dirty="0" smtClean="0"/>
              <a:t>Containment – Screening algorithm, testing capability, contact tracing, isolation policy effectiveness, Personal protective equipment access and effectiveness,</a:t>
            </a:r>
          </a:p>
          <a:p>
            <a:endParaRPr lang="en-US" baseline="0" dirty="0" smtClean="0"/>
          </a:p>
          <a:p>
            <a:r>
              <a:rPr lang="en-US" baseline="0" dirty="0" smtClean="0"/>
              <a:t>Treatment – Effective, safe, accessible drugs, Non pharmacological</a:t>
            </a:r>
          </a:p>
          <a:p>
            <a:endParaRPr lang="en-US" baseline="0" dirty="0" smtClean="0"/>
          </a:p>
          <a:p>
            <a:r>
              <a:rPr lang="en-US" baseline="0" dirty="0" smtClean="0"/>
              <a:t>Long term outcomes – mortality, hospital system usage (admissions, ICU), long term health impact of survivors(lung function, productivity), what about outcomes of our non-</a:t>
            </a:r>
            <a:r>
              <a:rPr lang="en-US" baseline="0" dirty="0" err="1" smtClean="0"/>
              <a:t>covid</a:t>
            </a:r>
            <a:r>
              <a:rPr lang="en-US" baseline="0" dirty="0" smtClean="0"/>
              <a:t> patients (delays in care, limits on tests, access to drugs)</a:t>
            </a:r>
          </a:p>
          <a:p>
            <a:endParaRPr lang="en-US" baseline="0" dirty="0" smtClean="0"/>
          </a:p>
          <a:p>
            <a:r>
              <a:rPr lang="en-US" baseline="0" dirty="0" smtClean="0"/>
              <a:t>Costs – COVID related costs, opportunity costs of spending on COVID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25</a:t>
            </a:fld>
            <a:endParaRPr lang="en-US"/>
          </a:p>
        </p:txBody>
      </p:sp>
    </p:spTree>
    <p:extLst>
      <p:ext uri="{BB962C8B-B14F-4D97-AF65-F5344CB8AC3E}">
        <p14:creationId xmlns:p14="http://schemas.microsoft.com/office/powerpoint/2010/main" val="1833305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5/5/2020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5/5/2020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atlantic.com/science/archive/2020/04/immunity-divide/61005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Respiratory Implications of COVID-19: A Saskatchewan Perspective</a:t>
            </a:r>
          </a:p>
        </p:txBody>
      </p:sp>
      <p:sp>
        <p:nvSpPr>
          <p:cNvPr id="3" name="Subtitle 2"/>
          <p:cNvSpPr>
            <a:spLocks noGrp="1"/>
          </p:cNvSpPr>
          <p:nvPr>
            <p:ph type="subTitle" idx="1"/>
          </p:nvPr>
        </p:nvSpPr>
        <p:spPr>
          <a:xfrm>
            <a:off x="1293813" y="4267200"/>
            <a:ext cx="8458200" cy="1676400"/>
          </a:xfrm>
        </p:spPr>
        <p:txBody>
          <a:bodyPr>
            <a:normAutofit fontScale="92500" lnSpcReduction="20000"/>
          </a:bodyPr>
          <a:lstStyle/>
          <a:p>
            <a:r>
              <a:rPr lang="en-US" dirty="0"/>
              <a:t>Erika Penz, SM MD MSc FRCPC</a:t>
            </a:r>
          </a:p>
          <a:p>
            <a:r>
              <a:rPr lang="en-US" dirty="0"/>
              <a:t>Division of </a:t>
            </a:r>
            <a:r>
              <a:rPr lang="en-US" dirty="0" err="1"/>
              <a:t>Respirology</a:t>
            </a:r>
            <a:r>
              <a:rPr lang="en-US" dirty="0"/>
              <a:t>, Critical Care and Sleep Medicine</a:t>
            </a:r>
          </a:p>
          <a:p>
            <a:r>
              <a:rPr lang="en-US" dirty="0"/>
              <a:t>University of Saskatchewan</a:t>
            </a:r>
          </a:p>
          <a:p>
            <a:r>
              <a:rPr lang="en-US" dirty="0"/>
              <a:t>Respiratory Research Centre</a:t>
            </a:r>
          </a:p>
          <a:p>
            <a:endParaRPr lang="en-US" dirty="0"/>
          </a:p>
          <a:p>
            <a:r>
              <a:rPr lang="en-US" dirty="0" smtClean="0"/>
              <a:t>May 6</a:t>
            </a:r>
            <a:r>
              <a:rPr lang="en-US" dirty="0" smtClean="0"/>
              <a:t>, </a:t>
            </a:r>
            <a:r>
              <a:rPr lang="en-US" dirty="0"/>
              <a:t>2020</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300E-CB37-D944-AFF5-49F613F2EAC6}"/>
              </a:ext>
            </a:extLst>
          </p:cNvPr>
          <p:cNvSpPr>
            <a:spLocks noGrp="1"/>
          </p:cNvSpPr>
          <p:nvPr>
            <p:ph type="title"/>
          </p:nvPr>
        </p:nvSpPr>
        <p:spPr/>
        <p:txBody>
          <a:bodyPr/>
          <a:lstStyle/>
          <a:p>
            <a:r>
              <a:rPr lang="en-US" dirty="0"/>
              <a:t>Clinical Presentation</a:t>
            </a:r>
          </a:p>
        </p:txBody>
      </p:sp>
      <p:graphicFrame>
        <p:nvGraphicFramePr>
          <p:cNvPr id="4" name="Content Placeholder 3">
            <a:extLst>
              <a:ext uri="{FF2B5EF4-FFF2-40B4-BE49-F238E27FC236}">
                <a16:creationId xmlns:a16="http://schemas.microsoft.com/office/drawing/2014/main" id="{2316B7B6-AAAA-0B46-95B4-9B3173AB4FF0}"/>
              </a:ext>
            </a:extLst>
          </p:cNvPr>
          <p:cNvGraphicFramePr>
            <a:graphicFrameLocks noGrp="1"/>
          </p:cNvGraphicFramePr>
          <p:nvPr>
            <p:ph idx="1"/>
          </p:nvPr>
        </p:nvGraphicFramePr>
        <p:xfrm>
          <a:off x="837981" y="1373499"/>
          <a:ext cx="10512862" cy="467519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023BAEC-59D3-B841-AD18-1794C84E4BF0}"/>
              </a:ext>
            </a:extLst>
          </p:cNvPr>
          <p:cNvSpPr txBox="1"/>
          <p:nvPr/>
        </p:nvSpPr>
        <p:spPr>
          <a:xfrm>
            <a:off x="4184258" y="6257927"/>
            <a:ext cx="4274416" cy="369108"/>
          </a:xfrm>
          <a:prstGeom prst="rect">
            <a:avLst/>
          </a:prstGeom>
          <a:noFill/>
        </p:spPr>
        <p:txBody>
          <a:bodyPr wrap="none" rtlCol="0">
            <a:spAutoFit/>
          </a:bodyPr>
          <a:lstStyle/>
          <a:p>
            <a:r>
              <a:rPr lang="en-US" sz="1799" dirty="0">
                <a:solidFill>
                  <a:schemeClr val="bg1">
                    <a:lumMod val="50000"/>
                  </a:schemeClr>
                </a:solidFill>
              </a:rPr>
              <a:t>WHO-China Joint Mission on COVID-19</a:t>
            </a:r>
          </a:p>
        </p:txBody>
      </p:sp>
      <p:sp>
        <p:nvSpPr>
          <p:cNvPr id="3" name="TextBox 2"/>
          <p:cNvSpPr txBox="1"/>
          <p:nvPr/>
        </p:nvSpPr>
        <p:spPr>
          <a:xfrm>
            <a:off x="7694612" y="685800"/>
            <a:ext cx="3886200" cy="590931"/>
          </a:xfrm>
          <a:prstGeom prst="rect">
            <a:avLst/>
          </a:prstGeom>
          <a:noFill/>
        </p:spPr>
        <p:txBody>
          <a:bodyPr wrap="square" rtlCol="0">
            <a:spAutoFit/>
          </a:bodyPr>
          <a:lstStyle/>
          <a:p>
            <a:pPr>
              <a:lnSpc>
                <a:spcPct val="90000"/>
              </a:lnSpc>
            </a:pPr>
            <a:r>
              <a:rPr lang="en-US" dirty="0" smtClean="0"/>
              <a:t>Signs and symptoms appear 2-14 days after exposure</a:t>
            </a:r>
            <a:endParaRPr lang="en-US" dirty="0"/>
          </a:p>
        </p:txBody>
      </p:sp>
    </p:spTree>
    <p:extLst>
      <p:ext uri="{BB962C8B-B14F-4D97-AF65-F5344CB8AC3E}">
        <p14:creationId xmlns:p14="http://schemas.microsoft.com/office/powerpoint/2010/main" val="248768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B033-DA83-BF45-A064-3ADDC3F4DF44}"/>
              </a:ext>
            </a:extLst>
          </p:cNvPr>
          <p:cNvSpPr>
            <a:spLocks noGrp="1"/>
          </p:cNvSpPr>
          <p:nvPr>
            <p:ph type="title"/>
          </p:nvPr>
        </p:nvSpPr>
        <p:spPr/>
        <p:txBody>
          <a:bodyPr/>
          <a:lstStyle/>
          <a:p>
            <a:r>
              <a:rPr lang="en-US" dirty="0"/>
              <a:t>Disease Severity </a:t>
            </a:r>
          </a:p>
        </p:txBody>
      </p:sp>
      <p:graphicFrame>
        <p:nvGraphicFramePr>
          <p:cNvPr id="4" name="Content Placeholder 3">
            <a:extLst>
              <a:ext uri="{FF2B5EF4-FFF2-40B4-BE49-F238E27FC236}">
                <a16:creationId xmlns:a16="http://schemas.microsoft.com/office/drawing/2014/main" id="{0FAFC8CA-F9FD-8D4C-8C48-84214C2078D9}"/>
              </a:ext>
            </a:extLst>
          </p:cNvPr>
          <p:cNvGraphicFramePr>
            <a:graphicFrameLocks noGrp="1"/>
          </p:cNvGraphicFramePr>
          <p:nvPr>
            <p:ph idx="1"/>
          </p:nvPr>
        </p:nvGraphicFramePr>
        <p:xfrm>
          <a:off x="837981" y="1826043"/>
          <a:ext cx="10512861" cy="4480440"/>
        </p:xfrm>
        <a:graphic>
          <a:graphicData uri="http://schemas.openxmlformats.org/drawingml/2006/table">
            <a:tbl>
              <a:tblPr firstRow="1" bandRow="1">
                <a:tableStyleId>{2D5ABB26-0587-4C30-8999-92F81FD0307C}</a:tableStyleId>
              </a:tblPr>
              <a:tblGrid>
                <a:gridCol w="3193706">
                  <a:extLst>
                    <a:ext uri="{9D8B030D-6E8A-4147-A177-3AD203B41FA5}">
                      <a16:colId xmlns:a16="http://schemas.microsoft.com/office/drawing/2014/main" val="183641450"/>
                    </a:ext>
                  </a:extLst>
                </a:gridCol>
                <a:gridCol w="7319155">
                  <a:extLst>
                    <a:ext uri="{9D8B030D-6E8A-4147-A177-3AD203B41FA5}">
                      <a16:colId xmlns:a16="http://schemas.microsoft.com/office/drawing/2014/main" val="4029502883"/>
                    </a:ext>
                  </a:extLst>
                </a:gridCol>
              </a:tblGrid>
              <a:tr h="457081">
                <a:tc>
                  <a:txBody>
                    <a:bodyPr/>
                    <a:lstStyle/>
                    <a:p>
                      <a:r>
                        <a:rPr lang="en-US" sz="2400" b="1" dirty="0"/>
                        <a:t>Asymptomatic</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Positive SARS-CoV-2 PCR without symptoms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71235"/>
                  </a:ext>
                </a:extLst>
              </a:tr>
              <a:tr h="822746">
                <a:tc>
                  <a:txBody>
                    <a:bodyPr/>
                    <a:lstStyle/>
                    <a:p>
                      <a:r>
                        <a:rPr lang="en-US" sz="2400" b="1" dirty="0"/>
                        <a:t>Mild Illness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Signs and symptoms (e.g. fever, cough, sore throat, etc.) </a:t>
                      </a:r>
                      <a:r>
                        <a:rPr lang="en-US" sz="2400" i="1" dirty="0"/>
                        <a:t>without </a:t>
                      </a:r>
                      <a:r>
                        <a:rPr lang="en-US" sz="2400" i="0" dirty="0"/>
                        <a:t>dyspnea or imaging abnormalities</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079787"/>
                  </a:ext>
                </a:extLst>
              </a:tr>
              <a:tr h="1188410">
                <a:tc>
                  <a:txBody>
                    <a:bodyPr/>
                    <a:lstStyle/>
                    <a:p>
                      <a:r>
                        <a:rPr lang="en-US" sz="2400" b="1" dirty="0"/>
                        <a:t>Moderate Illness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Evidence of lower respiratory disease by clinical assessment or imaging </a:t>
                      </a:r>
                      <a:r>
                        <a:rPr lang="en-US" sz="2400" i="1" dirty="0"/>
                        <a:t>and</a:t>
                      </a:r>
                      <a:r>
                        <a:rPr lang="en-US" sz="2400" dirty="0"/>
                        <a:t> oxygen saturation &gt;93% on room air</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156685"/>
                  </a:ext>
                </a:extLst>
              </a:tr>
              <a:tr h="1188410">
                <a:tc>
                  <a:txBody>
                    <a:bodyPr/>
                    <a:lstStyle/>
                    <a:p>
                      <a:r>
                        <a:rPr lang="en-US" sz="2400" b="1" dirty="0"/>
                        <a:t>Severe Illness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Respiratory rate &gt;30 breaths per minute, SpO2 ≤93% on room air, PaO2/FiO2 &lt;300, lung infiltrates &gt;50%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894642"/>
                  </a:ext>
                </a:extLst>
              </a:tr>
              <a:tr h="822746">
                <a:tc>
                  <a:txBody>
                    <a:bodyPr/>
                    <a:lstStyle/>
                    <a:p>
                      <a:r>
                        <a:rPr lang="en-US" sz="2400" b="1" dirty="0"/>
                        <a:t>Critical Illness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Respiratory failure, septic shock, or multiple organ dysfunction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067742"/>
                  </a:ext>
                </a:extLst>
              </a:tr>
            </a:tbl>
          </a:graphicData>
        </a:graphic>
      </p:graphicFrame>
      <p:sp>
        <p:nvSpPr>
          <p:cNvPr id="5" name="TextBox 4">
            <a:extLst>
              <a:ext uri="{FF2B5EF4-FFF2-40B4-BE49-F238E27FC236}">
                <a16:creationId xmlns:a16="http://schemas.microsoft.com/office/drawing/2014/main" id="{A68B5EB3-07AC-D048-BD1E-D86BCC90C714}"/>
              </a:ext>
            </a:extLst>
          </p:cNvPr>
          <p:cNvSpPr txBox="1"/>
          <p:nvPr/>
        </p:nvSpPr>
        <p:spPr>
          <a:xfrm>
            <a:off x="3211969" y="6257928"/>
            <a:ext cx="6274508" cy="369108"/>
          </a:xfrm>
          <a:prstGeom prst="rect">
            <a:avLst/>
          </a:prstGeom>
          <a:noFill/>
        </p:spPr>
        <p:txBody>
          <a:bodyPr wrap="none" rtlCol="0">
            <a:spAutoFit/>
          </a:bodyPr>
          <a:lstStyle/>
          <a:p>
            <a:r>
              <a:rPr lang="en-US" sz="1799" dirty="0">
                <a:solidFill>
                  <a:schemeClr val="bg1">
                    <a:lumMod val="50000"/>
                  </a:schemeClr>
                </a:solidFill>
              </a:rPr>
              <a:t>National Institute of Health COVID-19 Treatment Guidelines</a:t>
            </a:r>
          </a:p>
        </p:txBody>
      </p:sp>
      <p:sp>
        <p:nvSpPr>
          <p:cNvPr id="3" name="TextBox 2"/>
          <p:cNvSpPr txBox="1"/>
          <p:nvPr/>
        </p:nvSpPr>
        <p:spPr>
          <a:xfrm>
            <a:off x="11428411" y="1981200"/>
            <a:ext cx="760413" cy="4829014"/>
          </a:xfrm>
          <a:prstGeom prst="rect">
            <a:avLst/>
          </a:prstGeom>
          <a:noFill/>
        </p:spPr>
        <p:txBody>
          <a:bodyPr wrap="square" rtlCol="0">
            <a:spAutoFit/>
          </a:bodyPr>
          <a:lstStyle/>
          <a:p>
            <a:pPr>
              <a:lnSpc>
                <a:spcPct val="90000"/>
              </a:lnSpc>
            </a:pPr>
            <a:endParaRPr lang="en-US" dirty="0" smtClean="0"/>
          </a:p>
          <a:p>
            <a:pPr>
              <a:lnSpc>
                <a:spcPct val="90000"/>
              </a:lnSpc>
            </a:pPr>
            <a:endParaRPr lang="en-US" dirty="0"/>
          </a:p>
          <a:p>
            <a:pPr>
              <a:lnSpc>
                <a:spcPct val="90000"/>
              </a:lnSpc>
            </a:pPr>
            <a:r>
              <a:rPr lang="en-US" dirty="0" smtClean="0"/>
              <a:t>80%</a:t>
            </a:r>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smtClean="0"/>
          </a:p>
          <a:p>
            <a:pPr>
              <a:lnSpc>
                <a:spcPct val="90000"/>
              </a:lnSpc>
            </a:pPr>
            <a:r>
              <a:rPr lang="en-US" dirty="0" smtClean="0"/>
              <a:t>15%</a:t>
            </a:r>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r>
              <a:rPr lang="en-US" dirty="0" smtClean="0"/>
              <a:t>5%</a:t>
            </a:r>
            <a:endParaRPr lang="en-US" dirty="0" smtClean="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283096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465D-0800-0047-9945-641EBD91EBBF}"/>
              </a:ext>
            </a:extLst>
          </p:cNvPr>
          <p:cNvSpPr>
            <a:spLocks noGrp="1"/>
          </p:cNvSpPr>
          <p:nvPr>
            <p:ph type="title"/>
          </p:nvPr>
        </p:nvSpPr>
        <p:spPr/>
        <p:txBody>
          <a:bodyPr/>
          <a:lstStyle/>
          <a:p>
            <a:r>
              <a:rPr lang="en-US" dirty="0"/>
              <a:t>Prognostic Factors </a:t>
            </a:r>
          </a:p>
        </p:txBody>
      </p:sp>
      <p:graphicFrame>
        <p:nvGraphicFramePr>
          <p:cNvPr id="4" name="Content Placeholder 3">
            <a:extLst>
              <a:ext uri="{FF2B5EF4-FFF2-40B4-BE49-F238E27FC236}">
                <a16:creationId xmlns:a16="http://schemas.microsoft.com/office/drawing/2014/main" id="{EAFBF99B-E241-BD45-8F14-8C49CFC8859C}"/>
              </a:ext>
            </a:extLst>
          </p:cNvPr>
          <p:cNvGraphicFramePr>
            <a:graphicFrameLocks noGrp="1"/>
          </p:cNvGraphicFramePr>
          <p:nvPr>
            <p:ph idx="1"/>
          </p:nvPr>
        </p:nvGraphicFramePr>
        <p:xfrm>
          <a:off x="837981" y="1826042"/>
          <a:ext cx="5293635" cy="3565992"/>
        </p:xfrm>
        <a:graphic>
          <a:graphicData uri="http://schemas.openxmlformats.org/drawingml/2006/table">
            <a:tbl>
              <a:tblPr firstRow="1" bandRow="1">
                <a:tableStyleId>{5C22544A-7EE6-4342-B048-85BDC9FD1C3A}</a:tableStyleId>
              </a:tblPr>
              <a:tblGrid>
                <a:gridCol w="3040120">
                  <a:extLst>
                    <a:ext uri="{9D8B030D-6E8A-4147-A177-3AD203B41FA5}">
                      <a16:colId xmlns:a16="http://schemas.microsoft.com/office/drawing/2014/main" val="2367447648"/>
                    </a:ext>
                  </a:extLst>
                </a:gridCol>
                <a:gridCol w="2253515">
                  <a:extLst>
                    <a:ext uri="{9D8B030D-6E8A-4147-A177-3AD203B41FA5}">
                      <a16:colId xmlns:a16="http://schemas.microsoft.com/office/drawing/2014/main" val="489838617"/>
                    </a:ext>
                  </a:extLst>
                </a:gridCol>
              </a:tblGrid>
              <a:tr h="457081">
                <a:tc>
                  <a:txBody>
                    <a:bodyPr/>
                    <a:lstStyle/>
                    <a:p>
                      <a:r>
                        <a:rPr lang="en-US" sz="2400" b="0" dirty="0">
                          <a:solidFill>
                            <a:schemeClr val="tx1"/>
                          </a:solidFill>
                        </a:rPr>
                        <a:t>Variable</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b="0" dirty="0">
                          <a:solidFill>
                            <a:schemeClr val="tx1"/>
                          </a:solidFill>
                        </a:rPr>
                        <a:t>Odds death</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0692926"/>
                  </a:ext>
                </a:extLst>
              </a:tr>
              <a:tr h="457081">
                <a:tc>
                  <a:txBody>
                    <a:bodyPr/>
                    <a:lstStyle/>
                    <a:p>
                      <a:r>
                        <a:rPr lang="en-US" sz="2400" dirty="0">
                          <a:solidFill>
                            <a:schemeClr val="tx1"/>
                          </a:solidFill>
                        </a:rPr>
                        <a:t>Age</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1.1 (1.1-1.2)</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4809685"/>
                  </a:ext>
                </a:extLst>
              </a:tr>
              <a:tr h="457081">
                <a:tc>
                  <a:txBody>
                    <a:bodyPr/>
                    <a:lstStyle/>
                    <a:p>
                      <a:r>
                        <a:rPr lang="en-US" sz="2400" dirty="0">
                          <a:solidFill>
                            <a:schemeClr val="tx1"/>
                          </a:solidFill>
                        </a:rPr>
                        <a:t>COPD</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5.4 (1.0-30)</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920770"/>
                  </a:ext>
                </a:extLst>
              </a:tr>
              <a:tr h="457081">
                <a:tc>
                  <a:txBody>
                    <a:bodyPr/>
                    <a:lstStyle/>
                    <a:p>
                      <a:r>
                        <a:rPr lang="en-US" sz="2400" dirty="0">
                          <a:solidFill>
                            <a:schemeClr val="tx1"/>
                          </a:solidFill>
                        </a:rPr>
                        <a:t>CAD</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21.4 (4.6-98.8)</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873380"/>
                  </a:ext>
                </a:extLst>
              </a:tr>
              <a:tr h="457081">
                <a:tc>
                  <a:txBody>
                    <a:bodyPr/>
                    <a:lstStyle/>
                    <a:p>
                      <a:r>
                        <a:rPr lang="en-US" sz="2400" dirty="0">
                          <a:solidFill>
                            <a:schemeClr val="tx1"/>
                          </a:solidFill>
                        </a:rPr>
                        <a:t>Diabetes</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2.9 (1.4-6.1)</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004832"/>
                  </a:ext>
                </a:extLst>
              </a:tr>
              <a:tr h="457081">
                <a:tc>
                  <a:txBody>
                    <a:bodyPr/>
                    <a:lstStyle/>
                    <a:p>
                      <a:r>
                        <a:rPr lang="en-US" sz="2400" dirty="0">
                          <a:solidFill>
                            <a:schemeClr val="tx1"/>
                          </a:solidFill>
                        </a:rPr>
                        <a:t>Hypertension</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3.1 (1.6-5.9)</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106298"/>
                  </a:ext>
                </a:extLst>
              </a:tr>
              <a:tr h="822746">
                <a:tc>
                  <a:txBody>
                    <a:bodyPr/>
                    <a:lstStyle/>
                    <a:p>
                      <a:r>
                        <a:rPr lang="en-US" sz="2400" dirty="0">
                          <a:solidFill>
                            <a:schemeClr val="tx1"/>
                          </a:solidFill>
                        </a:rPr>
                        <a:t>Respiratory Rate &gt;24</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8.9 (4.3-18.2)</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661781"/>
                  </a:ext>
                </a:extLst>
              </a:tr>
            </a:tbl>
          </a:graphicData>
        </a:graphic>
      </p:graphicFrame>
      <p:graphicFrame>
        <p:nvGraphicFramePr>
          <p:cNvPr id="6" name="Content Placeholder 3">
            <a:extLst>
              <a:ext uri="{FF2B5EF4-FFF2-40B4-BE49-F238E27FC236}">
                <a16:creationId xmlns:a16="http://schemas.microsoft.com/office/drawing/2014/main" id="{C75F956F-2BD7-464C-8B08-97A66EB321C3}"/>
              </a:ext>
            </a:extLst>
          </p:cNvPr>
          <p:cNvGraphicFramePr>
            <a:graphicFrameLocks/>
          </p:cNvGraphicFramePr>
          <p:nvPr/>
        </p:nvGraphicFramePr>
        <p:xfrm>
          <a:off x="6555036" y="1826042"/>
          <a:ext cx="5008403" cy="3565992"/>
        </p:xfrm>
        <a:graphic>
          <a:graphicData uri="http://schemas.openxmlformats.org/drawingml/2006/table">
            <a:tbl>
              <a:tblPr firstRow="1" bandRow="1">
                <a:tableStyleId>{5C22544A-7EE6-4342-B048-85BDC9FD1C3A}</a:tableStyleId>
              </a:tblPr>
              <a:tblGrid>
                <a:gridCol w="2666305">
                  <a:extLst>
                    <a:ext uri="{9D8B030D-6E8A-4147-A177-3AD203B41FA5}">
                      <a16:colId xmlns:a16="http://schemas.microsoft.com/office/drawing/2014/main" val="2367447648"/>
                    </a:ext>
                  </a:extLst>
                </a:gridCol>
                <a:gridCol w="2342098">
                  <a:extLst>
                    <a:ext uri="{9D8B030D-6E8A-4147-A177-3AD203B41FA5}">
                      <a16:colId xmlns:a16="http://schemas.microsoft.com/office/drawing/2014/main" val="489838617"/>
                    </a:ext>
                  </a:extLst>
                </a:gridCol>
              </a:tblGrid>
              <a:tr h="457081">
                <a:tc>
                  <a:txBody>
                    <a:bodyPr/>
                    <a:lstStyle/>
                    <a:p>
                      <a:r>
                        <a:rPr lang="en-US" sz="2400" b="0" dirty="0">
                          <a:solidFill>
                            <a:schemeClr val="tx1"/>
                          </a:solidFill>
                        </a:rPr>
                        <a:t>Variable</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b="0" dirty="0">
                          <a:solidFill>
                            <a:schemeClr val="tx1"/>
                          </a:solidFill>
                        </a:rPr>
                        <a:t>Odds death</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0692926"/>
                  </a:ext>
                </a:extLst>
              </a:tr>
              <a:tr h="457081">
                <a:tc>
                  <a:txBody>
                    <a:bodyPr/>
                    <a:lstStyle/>
                    <a:p>
                      <a:r>
                        <a:rPr lang="en-US" sz="2400" dirty="0">
                          <a:solidFill>
                            <a:schemeClr val="tx1"/>
                          </a:solidFill>
                        </a:rPr>
                        <a:t>WBC &gt;10</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6.6 (3.0-14.4)</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4809685"/>
                  </a:ext>
                </a:extLst>
              </a:tr>
              <a:tr h="822746">
                <a:tc>
                  <a:txBody>
                    <a:bodyPr/>
                    <a:lstStyle/>
                    <a:p>
                      <a:r>
                        <a:rPr lang="en-US" sz="2400" dirty="0">
                          <a:solidFill>
                            <a:schemeClr val="tx1"/>
                          </a:solidFill>
                        </a:rPr>
                        <a:t>Lymphocyte x 10</a:t>
                      </a:r>
                      <a:r>
                        <a:rPr lang="en-US" sz="2400" baseline="30000" dirty="0">
                          <a:solidFill>
                            <a:schemeClr val="tx1"/>
                          </a:solidFill>
                        </a:rPr>
                        <a:t>9</a:t>
                      </a:r>
                      <a:r>
                        <a:rPr lang="en-US" sz="2400" baseline="0" dirty="0">
                          <a:solidFill>
                            <a:schemeClr val="tx1"/>
                          </a:solidFill>
                        </a:rPr>
                        <a:t>/L</a:t>
                      </a:r>
                      <a:endParaRPr lang="en-US" sz="24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0.02 (0.01-0.08)</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920770"/>
                  </a:ext>
                </a:extLst>
              </a:tr>
              <a:tr h="457081">
                <a:tc>
                  <a:txBody>
                    <a:bodyPr/>
                    <a:lstStyle/>
                    <a:p>
                      <a:r>
                        <a:rPr lang="en-US" sz="2400" dirty="0">
                          <a:solidFill>
                            <a:schemeClr val="tx1"/>
                          </a:solidFill>
                        </a:rPr>
                        <a:t>ALT &gt;40</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2.9 (1.5-5.6)</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873380"/>
                  </a:ext>
                </a:extLst>
              </a:tr>
              <a:tr h="457081">
                <a:tc>
                  <a:txBody>
                    <a:bodyPr/>
                    <a:lstStyle/>
                    <a:p>
                      <a:r>
                        <a:rPr lang="en-US" sz="2400" dirty="0">
                          <a:solidFill>
                            <a:schemeClr val="tx1"/>
                          </a:solidFill>
                        </a:rPr>
                        <a:t>Cr &gt; 133</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4.4 (1.0-19.1)</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004832"/>
                  </a:ext>
                </a:extLst>
              </a:tr>
              <a:tr h="457081">
                <a:tc>
                  <a:txBody>
                    <a:bodyPr/>
                    <a:lstStyle/>
                    <a:p>
                      <a:r>
                        <a:rPr lang="en-US" sz="2400" dirty="0">
                          <a:solidFill>
                            <a:schemeClr val="tx1"/>
                          </a:solidFill>
                        </a:rPr>
                        <a:t>CK &gt;185</a:t>
                      </a: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2.6 (1.0-6.4)</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106298"/>
                  </a:ext>
                </a:extLst>
              </a:tr>
              <a:tr h="457081">
                <a:tc>
                  <a:txBody>
                    <a:bodyPr/>
                    <a:lstStyle/>
                    <a:p>
                      <a:r>
                        <a:rPr lang="en-US" sz="2400" dirty="0" err="1">
                          <a:solidFill>
                            <a:schemeClr val="tx1"/>
                          </a:solidFill>
                        </a:rPr>
                        <a:t>hs-TnI</a:t>
                      </a:r>
                      <a:endParaRPr lang="en-US" sz="24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80 (10.3-620.4)</a:t>
                      </a:r>
                    </a:p>
                  </a:txBody>
                  <a:tcPr marL="91416" marR="91416" marT="45708" marB="4570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661781"/>
                  </a:ext>
                </a:extLst>
              </a:tr>
            </a:tbl>
          </a:graphicData>
        </a:graphic>
      </p:graphicFrame>
      <p:sp>
        <p:nvSpPr>
          <p:cNvPr id="7" name="TextBox 6">
            <a:extLst>
              <a:ext uri="{FF2B5EF4-FFF2-40B4-BE49-F238E27FC236}">
                <a16:creationId xmlns:a16="http://schemas.microsoft.com/office/drawing/2014/main" id="{78B52D95-1CBB-A74D-A01B-C49FE49C1F26}"/>
              </a:ext>
            </a:extLst>
          </p:cNvPr>
          <p:cNvSpPr txBox="1"/>
          <p:nvPr/>
        </p:nvSpPr>
        <p:spPr>
          <a:xfrm>
            <a:off x="4845580" y="6236669"/>
            <a:ext cx="3351327" cy="369108"/>
          </a:xfrm>
          <a:prstGeom prst="rect">
            <a:avLst/>
          </a:prstGeom>
          <a:noFill/>
        </p:spPr>
        <p:txBody>
          <a:bodyPr wrap="none" rtlCol="0">
            <a:spAutoFit/>
          </a:bodyPr>
          <a:lstStyle/>
          <a:p>
            <a:r>
              <a:rPr lang="en-US" sz="1799" dirty="0">
                <a:solidFill>
                  <a:schemeClr val="bg1">
                    <a:lumMod val="50000"/>
                  </a:schemeClr>
                </a:solidFill>
              </a:rPr>
              <a:t>Zhou </a:t>
            </a:r>
            <a:r>
              <a:rPr lang="en-US" sz="1799" i="1" dirty="0">
                <a:solidFill>
                  <a:schemeClr val="bg1">
                    <a:lumMod val="50000"/>
                  </a:schemeClr>
                </a:solidFill>
              </a:rPr>
              <a:t>et </a:t>
            </a:r>
            <a:r>
              <a:rPr lang="en-US" sz="1799" dirty="0">
                <a:solidFill>
                  <a:schemeClr val="bg1">
                    <a:lumMod val="50000"/>
                  </a:schemeClr>
                </a:solidFill>
              </a:rPr>
              <a:t>al. (2020). </a:t>
            </a:r>
            <a:r>
              <a:rPr lang="en-US" sz="1799" i="1" dirty="0">
                <a:solidFill>
                  <a:schemeClr val="bg1">
                    <a:lumMod val="50000"/>
                  </a:schemeClr>
                </a:solidFill>
              </a:rPr>
              <a:t>The Lancet.</a:t>
            </a:r>
            <a:endParaRPr lang="en-US" sz="1799" dirty="0">
              <a:solidFill>
                <a:schemeClr val="bg1">
                  <a:lumMod val="50000"/>
                </a:schemeClr>
              </a:solidFill>
            </a:endParaRPr>
          </a:p>
        </p:txBody>
      </p:sp>
    </p:spTree>
    <p:extLst>
      <p:ext uri="{BB962C8B-B14F-4D97-AF65-F5344CB8AC3E}">
        <p14:creationId xmlns:p14="http://schemas.microsoft.com/office/powerpoint/2010/main" val="12892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81000"/>
            <a:ext cx="9601200" cy="1828800"/>
          </a:xfrm>
        </p:spPr>
        <p:txBody>
          <a:bodyPr>
            <a:normAutofit fontScale="90000"/>
          </a:bodyPr>
          <a:lstStyle/>
          <a:p>
            <a:r>
              <a:rPr lang="en-US" dirty="0" smtClean="0"/>
              <a:t>Important Epidemic/Pandemic terms</a:t>
            </a:r>
            <a:r>
              <a:rPr lang="en-US" dirty="0"/>
              <a:t/>
            </a:r>
            <a:br>
              <a:rPr lang="en-US" dirty="0"/>
            </a:br>
            <a:r>
              <a:rPr lang="en-US" dirty="0" smtClean="0"/>
              <a:t/>
            </a:r>
            <a:br>
              <a:rPr lang="en-US" dirty="0" smtClean="0"/>
            </a:br>
            <a:r>
              <a:rPr lang="en-US" sz="2200" dirty="0" smtClean="0">
                <a:solidFill>
                  <a:srgbClr val="FF0000"/>
                </a:solidFill>
              </a:rPr>
              <a:t>Epidemic</a:t>
            </a:r>
            <a:r>
              <a:rPr lang="en-US" sz="2200" dirty="0">
                <a:solidFill>
                  <a:srgbClr val="FF0000"/>
                </a:solidFill>
              </a:rPr>
              <a:t>: an increase in the frequency of occurrence of a disease in a population above its baseline, or expected level, in a given time period</a:t>
            </a:r>
            <a:r>
              <a:rPr lang="en-US" sz="2200" dirty="0" smtClean="0">
                <a:solidFill>
                  <a:srgbClr val="FF0000"/>
                </a:solidFill>
              </a:rPr>
              <a:t>.</a:t>
            </a:r>
            <a:br>
              <a:rPr lang="en-US" sz="2200" dirty="0" smtClean="0">
                <a:solidFill>
                  <a:srgbClr val="FF0000"/>
                </a:solidFill>
              </a:rPr>
            </a:br>
            <a:r>
              <a:rPr lang="en-US" sz="2200" dirty="0" smtClean="0">
                <a:solidFill>
                  <a:srgbClr val="FF0000"/>
                </a:solidFill>
              </a:rPr>
              <a:t/>
            </a:r>
            <a:br>
              <a:rPr lang="en-US" sz="2200" dirty="0" smtClean="0">
                <a:solidFill>
                  <a:srgbClr val="FF0000"/>
                </a:solidFill>
              </a:rPr>
            </a:br>
            <a:r>
              <a:rPr lang="en-US" sz="2200" dirty="0" smtClean="0">
                <a:solidFill>
                  <a:srgbClr val="FF0000"/>
                </a:solidFill>
              </a:rPr>
              <a:t>Pandemic: Outbreak of disease over a wider geographic area and population</a:t>
            </a:r>
            <a:endParaRPr lang="en-US" sz="2200" dirty="0">
              <a:solidFill>
                <a:srgbClr val="FF0000"/>
              </a:solidFill>
            </a:endParaRPr>
          </a:p>
        </p:txBody>
      </p:sp>
      <p:sp>
        <p:nvSpPr>
          <p:cNvPr id="5" name="Content Placeholder 4"/>
          <p:cNvSpPr>
            <a:spLocks noGrp="1"/>
          </p:cNvSpPr>
          <p:nvPr>
            <p:ph sz="half" idx="1"/>
          </p:nvPr>
        </p:nvSpPr>
        <p:spPr>
          <a:xfrm>
            <a:off x="1293812" y="2362199"/>
            <a:ext cx="4700016" cy="4495800"/>
          </a:xfrm>
        </p:spPr>
        <p:txBody>
          <a:bodyPr>
            <a:noAutofit/>
          </a:bodyPr>
          <a:lstStyle/>
          <a:p>
            <a:r>
              <a:rPr lang="en-US" sz="1600" b="1" dirty="0"/>
              <a:t>Basic reproduction number (R</a:t>
            </a:r>
            <a:r>
              <a:rPr lang="en-US" sz="1600" b="1" baseline="-25000" dirty="0"/>
              <a:t>0</a:t>
            </a:r>
            <a:r>
              <a:rPr lang="en-US" sz="1600" b="1" dirty="0"/>
              <a:t>)</a:t>
            </a:r>
            <a:endParaRPr lang="en-US" sz="1600" dirty="0"/>
          </a:p>
          <a:p>
            <a:r>
              <a:rPr lang="en-US" sz="1600" dirty="0"/>
              <a:t>The basic reproduction number (R</a:t>
            </a:r>
            <a:r>
              <a:rPr lang="en-US" sz="1600" baseline="-25000" dirty="0"/>
              <a:t>0</a:t>
            </a:r>
            <a:r>
              <a:rPr lang="en-US" sz="1600" dirty="0"/>
              <a:t>) is used to measure the transmission potential of a disease. </a:t>
            </a:r>
            <a:endParaRPr lang="en-US" sz="1600" dirty="0" smtClean="0"/>
          </a:p>
          <a:p>
            <a:r>
              <a:rPr lang="en-US" sz="1600" dirty="0" smtClean="0"/>
              <a:t>Average </a:t>
            </a:r>
            <a:r>
              <a:rPr lang="en-US" sz="1600" dirty="0"/>
              <a:t>number of secondary infections produced by a typical case of an infection in a population where everyone is </a:t>
            </a:r>
            <a:r>
              <a:rPr lang="en-US" sz="1600" dirty="0" smtClean="0"/>
              <a:t>susceptible.</a:t>
            </a:r>
            <a:r>
              <a:rPr lang="en-US" sz="1600" baseline="30000" dirty="0" smtClean="0"/>
              <a:t>1</a:t>
            </a:r>
            <a:r>
              <a:rPr lang="en-US" sz="1600" dirty="0" smtClean="0"/>
              <a:t>. </a:t>
            </a:r>
          </a:p>
          <a:p>
            <a:r>
              <a:rPr lang="en-US" sz="1600" dirty="0" smtClean="0"/>
              <a:t>R</a:t>
            </a:r>
            <a:r>
              <a:rPr lang="en-US" sz="1600" b="1" baseline="-25000" dirty="0" smtClean="0"/>
              <a:t>0</a:t>
            </a:r>
            <a:r>
              <a:rPr lang="en-US" sz="1600" dirty="0" smtClean="0"/>
              <a:t> </a:t>
            </a:r>
            <a:r>
              <a:rPr lang="en-US" sz="1600" dirty="0"/>
              <a:t>is affected by several factors:</a:t>
            </a:r>
          </a:p>
          <a:p>
            <a:pPr lvl="1"/>
            <a:r>
              <a:rPr lang="en-US" sz="1600" dirty="0"/>
              <a:t>The rate of contacts in the host population</a:t>
            </a:r>
          </a:p>
          <a:p>
            <a:pPr lvl="1"/>
            <a:r>
              <a:rPr lang="en-US" sz="1600" dirty="0"/>
              <a:t>The probability of infection being transmitted during contact</a:t>
            </a:r>
          </a:p>
          <a:p>
            <a:pPr lvl="1"/>
            <a:r>
              <a:rPr lang="en-US" sz="1600" dirty="0"/>
              <a:t>The duration of infectiousness.</a:t>
            </a:r>
          </a:p>
          <a:p>
            <a:r>
              <a:rPr lang="en-US" sz="1600" dirty="0"/>
              <a:t>In general, for an epidemic to occur in a susceptible population R</a:t>
            </a:r>
            <a:r>
              <a:rPr lang="en-US" sz="1600" baseline="-25000" dirty="0"/>
              <a:t>0</a:t>
            </a:r>
            <a:r>
              <a:rPr lang="en-US" sz="1600" dirty="0"/>
              <a:t> must be &gt;1, so the number of cases is </a:t>
            </a:r>
            <a:r>
              <a:rPr lang="en-US" sz="1600" dirty="0" smtClean="0"/>
              <a:t>increasing.</a:t>
            </a:r>
            <a:r>
              <a:rPr lang="en-US" sz="1600" baseline="30000" dirty="0" smtClean="0"/>
              <a:t>1</a:t>
            </a:r>
            <a:endParaRPr lang="en-US" sz="1600" dirty="0"/>
          </a:p>
        </p:txBody>
      </p:sp>
      <p:sp>
        <p:nvSpPr>
          <p:cNvPr id="6" name="Content Placeholder 5"/>
          <p:cNvSpPr>
            <a:spLocks noGrp="1"/>
          </p:cNvSpPr>
          <p:nvPr>
            <p:ph sz="half" idx="2"/>
          </p:nvPr>
        </p:nvSpPr>
        <p:spPr>
          <a:xfrm>
            <a:off x="6202035" y="2362200"/>
            <a:ext cx="4700016" cy="4495800"/>
          </a:xfrm>
        </p:spPr>
        <p:txBody>
          <a:bodyPr>
            <a:normAutofit fontScale="62500" lnSpcReduction="20000"/>
          </a:bodyPr>
          <a:lstStyle/>
          <a:p>
            <a:r>
              <a:rPr lang="en-US" sz="2600" b="1" dirty="0"/>
              <a:t>Effective reproductive number (R)</a:t>
            </a:r>
            <a:endParaRPr lang="en-US" sz="2600" dirty="0"/>
          </a:p>
          <a:p>
            <a:r>
              <a:rPr lang="en-US" sz="2500" dirty="0"/>
              <a:t>A population will rarely be totally susceptible to an infection in the real world. </a:t>
            </a:r>
            <a:endParaRPr lang="en-US" sz="2500" dirty="0" smtClean="0"/>
          </a:p>
          <a:p>
            <a:r>
              <a:rPr lang="en-US" sz="2500" dirty="0"/>
              <a:t>R is the average number of secondary cases per infectious case in a population made up of both susceptible and non-susceptible hosts. </a:t>
            </a:r>
          </a:p>
          <a:p>
            <a:r>
              <a:rPr lang="en-US" sz="2500" dirty="0" smtClean="0"/>
              <a:t>R is affected by several factors:</a:t>
            </a:r>
          </a:p>
          <a:p>
            <a:pPr lvl="1"/>
            <a:r>
              <a:rPr lang="en-US" sz="2100" dirty="0" smtClean="0"/>
              <a:t>prior </a:t>
            </a:r>
            <a:r>
              <a:rPr lang="en-US" sz="2100" dirty="0"/>
              <a:t>infection </a:t>
            </a:r>
            <a:r>
              <a:rPr lang="en-US" sz="2100" dirty="0" smtClean="0"/>
              <a:t>conferring </a:t>
            </a:r>
            <a:r>
              <a:rPr lang="en-US" sz="2100" dirty="0"/>
              <a:t>life-long immunity, </a:t>
            </a:r>
            <a:endParaRPr lang="en-US" sz="2100" dirty="0" smtClean="0"/>
          </a:p>
          <a:p>
            <a:pPr lvl="1"/>
            <a:r>
              <a:rPr lang="en-US" sz="2100" dirty="0" smtClean="0"/>
              <a:t>previous immunization</a:t>
            </a:r>
            <a:r>
              <a:rPr lang="en-US" sz="2100" dirty="0"/>
              <a:t>. </a:t>
            </a:r>
            <a:endParaRPr lang="en-US" sz="2100" dirty="0" smtClean="0"/>
          </a:p>
          <a:p>
            <a:pPr lvl="1"/>
            <a:r>
              <a:rPr lang="en-US" sz="2100" dirty="0" smtClean="0"/>
              <a:t>Mitigation measures in place in the population (physical distancing, closure of schools/business)</a:t>
            </a:r>
          </a:p>
          <a:p>
            <a:r>
              <a:rPr lang="en-US" sz="2500" dirty="0" smtClean="0"/>
              <a:t>R is usually less than R</a:t>
            </a:r>
            <a:r>
              <a:rPr lang="en-US" sz="2800" b="1" baseline="-25000" dirty="0"/>
              <a:t>0</a:t>
            </a:r>
            <a:endParaRPr lang="en-US" sz="2500" dirty="0" smtClean="0"/>
          </a:p>
          <a:p>
            <a:r>
              <a:rPr lang="en-US" sz="2500" dirty="0" smtClean="0"/>
              <a:t>If </a:t>
            </a:r>
            <a:r>
              <a:rPr lang="en-US" sz="2500" dirty="0"/>
              <a:t>R&gt;1, the number of cases will increase, such as at the start of an epidemic. Where R=1, the disease is endemic, and where R&lt;1 there will be a decline in the number of cases.</a:t>
            </a:r>
          </a:p>
          <a:p>
            <a:endParaRPr lang="en-US" dirty="0"/>
          </a:p>
        </p:txBody>
      </p:sp>
    </p:spTree>
    <p:extLst>
      <p:ext uri="{BB962C8B-B14F-4D97-AF65-F5344CB8AC3E}">
        <p14:creationId xmlns:p14="http://schemas.microsoft.com/office/powerpoint/2010/main" val="149036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pic>
        <p:nvPicPr>
          <p:cNvPr id="8" name="Content Placeholder 7"/>
          <p:cNvPicPr>
            <a:picLocks noGrp="1" noChangeAspect="1"/>
          </p:cNvPicPr>
          <p:nvPr>
            <p:ph idx="1"/>
          </p:nvPr>
        </p:nvPicPr>
        <p:blipFill>
          <a:blip r:embed="rId2"/>
          <a:stretch>
            <a:fillRect/>
          </a:stretch>
        </p:blipFill>
        <p:spPr>
          <a:xfrm>
            <a:off x="1598613" y="1676400"/>
            <a:ext cx="8991600" cy="4495800"/>
          </a:xfrm>
          <a:prstGeom prst="rect">
            <a:avLst/>
          </a:prstGeom>
        </p:spPr>
      </p:pic>
    </p:spTree>
    <p:extLst>
      <p:ext uri="{BB962C8B-B14F-4D97-AF65-F5344CB8AC3E}">
        <p14:creationId xmlns:p14="http://schemas.microsoft.com/office/powerpoint/2010/main" val="389799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1135" y="0"/>
            <a:ext cx="11506553" cy="6858000"/>
          </a:xfrm>
          <a:prstGeom prst="rect">
            <a:avLst/>
          </a:prstGeom>
        </p:spPr>
      </p:pic>
      <p:sp>
        <p:nvSpPr>
          <p:cNvPr id="5" name="TextBox 4"/>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43202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815" y="146237"/>
            <a:ext cx="9601200" cy="1143000"/>
          </a:xfrm>
        </p:spPr>
        <p:txBody>
          <a:bodyPr/>
          <a:lstStyle/>
          <a:p>
            <a:r>
              <a:rPr lang="en-US" dirty="0" smtClean="0"/>
              <a:t>Summary of COVID-19 cases reported in Canada as of May 3, 2020</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003" y="1418291"/>
            <a:ext cx="12188825" cy="5428360"/>
          </a:xfrm>
          <a:prstGeom prst="rect">
            <a:avLst/>
          </a:prstGeom>
        </p:spPr>
      </p:pic>
      <p:sp>
        <p:nvSpPr>
          <p:cNvPr id="5" name="Rectangle 4"/>
          <p:cNvSpPr/>
          <p:nvPr/>
        </p:nvSpPr>
        <p:spPr>
          <a:xfrm>
            <a:off x="13003" y="2819400"/>
            <a:ext cx="1217582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14590" y="6477000"/>
            <a:ext cx="12175822"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9254949" y="875391"/>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42669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28013"/>
            <a:ext cx="12188825" cy="5801973"/>
          </a:xfrm>
          <a:prstGeom prst="rect">
            <a:avLst/>
          </a:prstGeom>
        </p:spPr>
      </p:pic>
      <p:sp>
        <p:nvSpPr>
          <p:cNvPr id="5" name="TextBox 4"/>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161850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exposure setting of COVID-19 cases reported in Canada</a:t>
            </a:r>
            <a:endParaRPr lang="en-US" dirty="0"/>
          </a:p>
        </p:txBody>
      </p:sp>
      <p:pic>
        <p:nvPicPr>
          <p:cNvPr id="5" name="Content Placeholder 4"/>
          <p:cNvPicPr>
            <a:picLocks noGrp="1" noChangeAspect="1"/>
          </p:cNvPicPr>
          <p:nvPr>
            <p:ph idx="1"/>
          </p:nvPr>
        </p:nvPicPr>
        <p:blipFill rotWithShape="1">
          <a:blip r:embed="rId3"/>
          <a:srcRect r="15000"/>
          <a:stretch/>
        </p:blipFill>
        <p:spPr>
          <a:xfrm>
            <a:off x="836612" y="1904997"/>
            <a:ext cx="5181599" cy="3949607"/>
          </a:xfrm>
          <a:prstGeom prst="rect">
            <a:avLst/>
          </a:prstGeom>
        </p:spPr>
      </p:pic>
      <p:pic>
        <p:nvPicPr>
          <p:cNvPr id="4" name="Picture 3"/>
          <p:cNvPicPr>
            <a:picLocks noChangeAspect="1"/>
          </p:cNvPicPr>
          <p:nvPr/>
        </p:nvPicPr>
        <p:blipFill>
          <a:blip r:embed="rId4"/>
          <a:stretch>
            <a:fillRect/>
          </a:stretch>
        </p:blipFill>
        <p:spPr>
          <a:xfrm>
            <a:off x="6095999" y="1524000"/>
            <a:ext cx="6018213" cy="4683863"/>
          </a:xfrm>
          <a:prstGeom prst="rect">
            <a:avLst/>
          </a:prstGeom>
        </p:spPr>
      </p:pic>
      <p:sp>
        <p:nvSpPr>
          <p:cNvPr id="6" name="TextBox 5"/>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5949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Saskatchewan Experience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92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i="1" dirty="0" smtClean="0"/>
          </a:p>
          <a:p>
            <a:pPr algn="ctr"/>
            <a:endParaRPr lang="en-US" i="1" dirty="0"/>
          </a:p>
          <a:p>
            <a:pPr marL="0" indent="0" algn="ctr">
              <a:buNone/>
            </a:pPr>
            <a:r>
              <a:rPr lang="en-US" i="1" dirty="0" smtClean="0"/>
              <a:t>“In a pandemic, the strongest attractor of trust shouldn’t be confidence, but the recognition of one’s limits, the tendency to point at expertise beyond one’s own, and the willingness to work as part of a whole.”</a:t>
            </a:r>
            <a:endParaRPr lang="en-US" i="1" dirty="0"/>
          </a:p>
          <a:p>
            <a:endParaRPr lang="en-US" dirty="0" smtClean="0"/>
          </a:p>
          <a:p>
            <a:r>
              <a:rPr lang="en-US" dirty="0" smtClean="0"/>
              <a:t>Ed Yong, The Atlantic</a:t>
            </a:r>
            <a:endParaRPr lang="en-US" dirty="0"/>
          </a:p>
        </p:txBody>
      </p:sp>
    </p:spTree>
    <p:extLst>
      <p:ext uri="{BB962C8B-B14F-4D97-AF65-F5344CB8AC3E}">
        <p14:creationId xmlns:p14="http://schemas.microsoft.com/office/powerpoint/2010/main" val="509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Saskatchewan?</a:t>
            </a:r>
            <a:endParaRPr lang="en-US" dirty="0"/>
          </a:p>
        </p:txBody>
      </p:sp>
      <p:pic>
        <p:nvPicPr>
          <p:cNvPr id="4" name="Content Placeholder 3"/>
          <p:cNvPicPr>
            <a:picLocks noGrp="1" noChangeAspect="1"/>
          </p:cNvPicPr>
          <p:nvPr>
            <p:ph idx="1"/>
          </p:nvPr>
        </p:nvPicPr>
        <p:blipFill>
          <a:blip r:embed="rId3"/>
          <a:stretch>
            <a:fillRect/>
          </a:stretch>
        </p:blipFill>
        <p:spPr>
          <a:xfrm>
            <a:off x="6818313" y="1517561"/>
            <a:ext cx="5219699" cy="5219699"/>
          </a:xfrm>
          <a:prstGeom prst="rect">
            <a:avLst/>
          </a:prstGeom>
        </p:spPr>
      </p:pic>
      <p:pic>
        <p:nvPicPr>
          <p:cNvPr id="5" name="Picture 4"/>
          <p:cNvPicPr>
            <a:picLocks noChangeAspect="1"/>
          </p:cNvPicPr>
          <p:nvPr/>
        </p:nvPicPr>
        <p:blipFill>
          <a:blip r:embed="rId4"/>
          <a:stretch>
            <a:fillRect/>
          </a:stretch>
        </p:blipFill>
        <p:spPr>
          <a:xfrm>
            <a:off x="314789" y="2819399"/>
            <a:ext cx="6160623" cy="1828801"/>
          </a:xfrm>
          <a:prstGeom prst="rect">
            <a:avLst/>
          </a:prstGeom>
        </p:spPr>
      </p:pic>
    </p:spTree>
    <p:extLst>
      <p:ext uri="{BB962C8B-B14F-4D97-AF65-F5344CB8AC3E}">
        <p14:creationId xmlns:p14="http://schemas.microsoft.com/office/powerpoint/2010/main" val="423103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10210799" cy="1143000"/>
          </a:xfrm>
        </p:spPr>
        <p:txBody>
          <a:bodyPr/>
          <a:lstStyle/>
          <a:p>
            <a:r>
              <a:rPr lang="en-US" dirty="0" smtClean="0"/>
              <a:t>Number of COVID-19 Cases as of May 5, 2020</a:t>
            </a:r>
            <a:endParaRPr lang="en-US" dirty="0"/>
          </a:p>
        </p:txBody>
      </p:sp>
      <p:pic>
        <p:nvPicPr>
          <p:cNvPr id="4" name="Content Placeholder 3"/>
          <p:cNvPicPr>
            <a:picLocks noGrp="1" noChangeAspect="1"/>
          </p:cNvPicPr>
          <p:nvPr>
            <p:ph idx="1"/>
          </p:nvPr>
        </p:nvPicPr>
        <p:blipFill>
          <a:blip r:embed="rId3"/>
          <a:stretch>
            <a:fillRect/>
          </a:stretch>
        </p:blipFill>
        <p:spPr>
          <a:xfrm>
            <a:off x="2579688" y="1695450"/>
            <a:ext cx="7029450" cy="4457700"/>
          </a:xfrm>
          <a:prstGeom prst="rect">
            <a:avLst/>
          </a:prstGeom>
        </p:spPr>
      </p:pic>
      <p:sp>
        <p:nvSpPr>
          <p:cNvPr id="5" name="TextBox 4"/>
          <p:cNvSpPr txBox="1"/>
          <p:nvPr/>
        </p:nvSpPr>
        <p:spPr>
          <a:xfrm>
            <a:off x="9904412" y="2590800"/>
            <a:ext cx="1676400" cy="1089529"/>
          </a:xfrm>
          <a:prstGeom prst="rect">
            <a:avLst/>
          </a:prstGeom>
          <a:noFill/>
        </p:spPr>
        <p:txBody>
          <a:bodyPr wrap="square" rtlCol="0">
            <a:spAutoFit/>
          </a:bodyPr>
          <a:lstStyle/>
          <a:p>
            <a:pPr>
              <a:lnSpc>
                <a:spcPct val="90000"/>
              </a:lnSpc>
            </a:pPr>
            <a:r>
              <a:rPr lang="en-US" dirty="0" smtClean="0"/>
              <a:t>Subdivided by region of the province per day</a:t>
            </a:r>
            <a:endParaRPr lang="en-US" dirty="0"/>
          </a:p>
        </p:txBody>
      </p:sp>
    </p:spTree>
    <p:extLst>
      <p:ext uri="{BB962C8B-B14F-4D97-AF65-F5344CB8AC3E}">
        <p14:creationId xmlns:p14="http://schemas.microsoft.com/office/powerpoint/2010/main" val="9802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Saskatchewan Organized its Delivery of Care?</a:t>
            </a:r>
          </a:p>
        </p:txBody>
      </p:sp>
      <p:sp>
        <p:nvSpPr>
          <p:cNvPr id="5" name="Rectangle 4"/>
          <p:cNvSpPr/>
          <p:nvPr/>
        </p:nvSpPr>
        <p:spPr>
          <a:xfrm>
            <a:off x="1141412" y="1640948"/>
            <a:ext cx="5899618" cy="369332"/>
          </a:xfrm>
          <a:prstGeom prst="rect">
            <a:avLst/>
          </a:prstGeom>
        </p:spPr>
        <p:txBody>
          <a:bodyPr wrap="square">
            <a:spAutoFit/>
          </a:bodyPr>
          <a:lstStyle/>
          <a:p>
            <a:r>
              <a:rPr lang="en-US" dirty="0"/>
              <a:t>COVID-19 Pathway</a:t>
            </a:r>
          </a:p>
        </p:txBody>
      </p:sp>
      <p:pic>
        <p:nvPicPr>
          <p:cNvPr id="7" name="Picture 6"/>
          <p:cNvPicPr>
            <a:picLocks noChangeAspect="1"/>
          </p:cNvPicPr>
          <p:nvPr/>
        </p:nvPicPr>
        <p:blipFill>
          <a:blip r:embed="rId2"/>
          <a:stretch>
            <a:fillRect/>
          </a:stretch>
        </p:blipFill>
        <p:spPr>
          <a:xfrm>
            <a:off x="1293813" y="2127229"/>
            <a:ext cx="9599255" cy="4528286"/>
          </a:xfrm>
          <a:prstGeom prst="rect">
            <a:avLst/>
          </a:prstGeom>
        </p:spPr>
      </p:pic>
    </p:spTree>
    <p:extLst>
      <p:ext uri="{BB962C8B-B14F-4D97-AF65-F5344CB8AC3E}">
        <p14:creationId xmlns:p14="http://schemas.microsoft.com/office/powerpoint/2010/main" val="4066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13" y="2249652"/>
            <a:ext cx="3276600" cy="1151586"/>
          </a:xfrm>
        </p:spPr>
        <p:txBody>
          <a:bodyPr>
            <a:normAutofit/>
          </a:bodyPr>
          <a:lstStyle/>
          <a:p>
            <a:r>
              <a:rPr lang="en-US" dirty="0" smtClean="0"/>
              <a:t>Community Care Pathway</a:t>
            </a:r>
            <a:endParaRPr lang="en-US" dirty="0"/>
          </a:p>
        </p:txBody>
      </p:sp>
      <p:pic>
        <p:nvPicPr>
          <p:cNvPr id="4" name="Picture 3"/>
          <p:cNvPicPr>
            <a:picLocks noChangeAspect="1"/>
          </p:cNvPicPr>
          <p:nvPr/>
        </p:nvPicPr>
        <p:blipFill>
          <a:blip r:embed="rId2"/>
          <a:stretch>
            <a:fillRect/>
          </a:stretch>
        </p:blipFill>
        <p:spPr>
          <a:xfrm>
            <a:off x="4113212" y="21750"/>
            <a:ext cx="7988135" cy="6804053"/>
          </a:xfrm>
          <a:prstGeom prst="rect">
            <a:avLst/>
          </a:prstGeom>
        </p:spPr>
      </p:pic>
    </p:spTree>
    <p:extLst>
      <p:ext uri="{BB962C8B-B14F-4D97-AF65-F5344CB8AC3E}">
        <p14:creationId xmlns:p14="http://schemas.microsoft.com/office/powerpoint/2010/main" val="20270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514600"/>
            <a:ext cx="2514600" cy="1143000"/>
          </a:xfrm>
        </p:spPr>
        <p:txBody>
          <a:bodyPr>
            <a:normAutofit/>
          </a:bodyPr>
          <a:lstStyle/>
          <a:p>
            <a:r>
              <a:rPr lang="en-US" dirty="0" smtClean="0"/>
              <a:t>Acute Care Pathway</a:t>
            </a:r>
            <a:endParaRPr lang="en-US" dirty="0"/>
          </a:p>
        </p:txBody>
      </p:sp>
      <p:pic>
        <p:nvPicPr>
          <p:cNvPr id="4" name="Content Placeholder 3"/>
          <p:cNvPicPr>
            <a:picLocks noGrp="1" noChangeAspect="1"/>
          </p:cNvPicPr>
          <p:nvPr>
            <p:ph idx="1"/>
          </p:nvPr>
        </p:nvPicPr>
        <p:blipFill>
          <a:blip r:embed="rId2"/>
          <a:stretch>
            <a:fillRect/>
          </a:stretch>
        </p:blipFill>
        <p:spPr>
          <a:xfrm>
            <a:off x="3503612" y="416417"/>
            <a:ext cx="8494089" cy="6099922"/>
          </a:xfrm>
          <a:prstGeom prst="rect">
            <a:avLst/>
          </a:prstGeom>
        </p:spPr>
      </p:pic>
    </p:spTree>
    <p:extLst>
      <p:ext uri="{BB962C8B-B14F-4D97-AF65-F5344CB8AC3E}">
        <p14:creationId xmlns:p14="http://schemas.microsoft.com/office/powerpoint/2010/main" val="22038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0"/>
            <a:ext cx="4648200" cy="2133600"/>
          </a:xfrm>
        </p:spPr>
        <p:txBody>
          <a:bodyPr>
            <a:normAutofit fontScale="90000"/>
          </a:bodyPr>
          <a:lstStyle/>
          <a:p>
            <a:r>
              <a:rPr lang="en-US" dirty="0" smtClean="0"/>
              <a:t>Research and Clinical Delivery Systems have an enormous role to play in key areas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5908195"/>
              </p:ext>
            </p:extLst>
          </p:nvPr>
        </p:nvGraphicFramePr>
        <p:xfrm>
          <a:off x="760411" y="609600"/>
          <a:ext cx="11428413"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10134599" cy="1143000"/>
          </a:xfrm>
        </p:spPr>
        <p:txBody>
          <a:bodyPr/>
          <a:lstStyle/>
          <a:p>
            <a:r>
              <a:rPr lang="en-US" dirty="0" smtClean="0"/>
              <a:t>What are the costs associated with COVID-19?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196365"/>
              </p:ext>
            </p:extLst>
          </p:nvPr>
        </p:nvGraphicFramePr>
        <p:xfrm>
          <a:off x="1293813" y="1676400"/>
          <a:ext cx="960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6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Medicine Care</a:t>
            </a:r>
            <a:endParaRPr lang="en-US" dirty="0"/>
          </a:p>
        </p:txBody>
      </p:sp>
      <p:pic>
        <p:nvPicPr>
          <p:cNvPr id="4" name="Content Placeholder 3"/>
          <p:cNvPicPr>
            <a:picLocks noGrp="1" noChangeAspect="1"/>
          </p:cNvPicPr>
          <p:nvPr>
            <p:ph idx="1"/>
          </p:nvPr>
        </p:nvPicPr>
        <p:blipFill>
          <a:blip r:embed="rId3"/>
          <a:stretch>
            <a:fillRect/>
          </a:stretch>
        </p:blipFill>
        <p:spPr>
          <a:xfrm>
            <a:off x="1701832" y="1676400"/>
            <a:ext cx="8785161" cy="4495800"/>
          </a:xfrm>
          <a:prstGeom prst="rect">
            <a:avLst/>
          </a:prstGeom>
        </p:spPr>
      </p:pic>
      <p:sp>
        <p:nvSpPr>
          <p:cNvPr id="5" name="Oval 4"/>
          <p:cNvSpPr/>
          <p:nvPr/>
        </p:nvSpPr>
        <p:spPr>
          <a:xfrm>
            <a:off x="3351212" y="1371600"/>
            <a:ext cx="4724400" cy="495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Tree>
    <p:extLst>
      <p:ext uri="{BB962C8B-B14F-4D97-AF65-F5344CB8AC3E}">
        <p14:creationId xmlns:p14="http://schemas.microsoft.com/office/powerpoint/2010/main" val="22941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cost of care associated with the new COVID medicine pathway compared with usual care?</a:t>
            </a:r>
            <a:endParaRPr lang="en-US" dirty="0"/>
          </a:p>
        </p:txBody>
      </p:sp>
      <p:sp>
        <p:nvSpPr>
          <p:cNvPr id="3" name="Content Placeholder 2"/>
          <p:cNvSpPr>
            <a:spLocks noGrp="1"/>
          </p:cNvSpPr>
          <p:nvPr>
            <p:ph idx="1"/>
          </p:nvPr>
        </p:nvSpPr>
        <p:spPr>
          <a:xfrm>
            <a:off x="1293813" y="1676400"/>
            <a:ext cx="4724399" cy="4495800"/>
          </a:xfrm>
        </p:spPr>
        <p:txBody>
          <a:bodyPr>
            <a:normAutofit fontScale="92500" lnSpcReduction="20000"/>
          </a:bodyPr>
          <a:lstStyle/>
          <a:p>
            <a:r>
              <a:rPr lang="en-US" dirty="0" smtClean="0"/>
              <a:t>Supplies: Private rooms with droplet/contact plus precautions</a:t>
            </a:r>
          </a:p>
          <a:p>
            <a:pPr lvl="1"/>
            <a:r>
              <a:rPr lang="en-US" dirty="0" smtClean="0"/>
              <a:t>Gown, gloves, mask, eyewear (shield or goggles)</a:t>
            </a:r>
          </a:p>
          <a:p>
            <a:pPr lvl="1"/>
            <a:r>
              <a:rPr lang="en-US" dirty="0" smtClean="0"/>
              <a:t>If AGMP, then N95 mask is required in addition to above</a:t>
            </a:r>
          </a:p>
          <a:p>
            <a:r>
              <a:rPr lang="en-US" dirty="0" smtClean="0"/>
              <a:t>Time spent donning and doffing</a:t>
            </a:r>
          </a:p>
          <a:p>
            <a:r>
              <a:rPr lang="en-US" dirty="0" smtClean="0"/>
              <a:t>Time spent with patient</a:t>
            </a:r>
          </a:p>
          <a:p>
            <a:r>
              <a:rPr lang="en-US" dirty="0" smtClean="0"/>
              <a:t>Time with allied staff (PT, OT, SW)</a:t>
            </a:r>
          </a:p>
          <a:p>
            <a:r>
              <a:rPr lang="en-US" dirty="0" smtClean="0"/>
              <a:t>Tests ordered</a:t>
            </a:r>
          </a:p>
          <a:p>
            <a:r>
              <a:rPr lang="en-US" dirty="0" smtClean="0"/>
              <a:t>Transfers to other units</a:t>
            </a:r>
          </a:p>
          <a:p>
            <a:r>
              <a:rPr lang="en-US" dirty="0" smtClean="0"/>
              <a:t>Length of stay</a:t>
            </a:r>
            <a:endParaRPr lang="en-US" dirty="0"/>
          </a:p>
        </p:txBody>
      </p:sp>
      <p:sp>
        <p:nvSpPr>
          <p:cNvPr id="4" name="Rectangle 3"/>
          <p:cNvSpPr/>
          <p:nvPr/>
        </p:nvSpPr>
        <p:spPr>
          <a:xfrm>
            <a:off x="8228012" y="16764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Costs</a:t>
            </a:r>
            <a:endParaRPr lang="en-US" sz="2400" dirty="0"/>
          </a:p>
        </p:txBody>
      </p:sp>
      <p:cxnSp>
        <p:nvCxnSpPr>
          <p:cNvPr id="6" name="Straight Arrow Connector 5"/>
          <p:cNvCxnSpPr/>
          <p:nvPr/>
        </p:nvCxnSpPr>
        <p:spPr>
          <a:xfrm flipH="1">
            <a:off x="7694612" y="2438400"/>
            <a:ext cx="533400" cy="14478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752012" y="2438400"/>
            <a:ext cx="685800" cy="15240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p:cNvCxnSpPr>
          <p:nvPr/>
        </p:nvCxnSpPr>
        <p:spPr>
          <a:xfrm>
            <a:off x="8990012" y="2438400"/>
            <a:ext cx="0" cy="22098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85012" y="3886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COVID +</a:t>
            </a:r>
            <a:endParaRPr lang="en-US" sz="2000" dirty="0"/>
          </a:p>
        </p:txBody>
      </p:sp>
      <p:sp>
        <p:nvSpPr>
          <p:cNvPr id="12" name="Rectangle 11"/>
          <p:cNvSpPr/>
          <p:nvPr/>
        </p:nvSpPr>
        <p:spPr>
          <a:xfrm>
            <a:off x="8380412" y="4648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Usual care</a:t>
            </a:r>
            <a:endParaRPr lang="en-US" sz="2000" dirty="0"/>
          </a:p>
        </p:txBody>
      </p:sp>
      <p:sp>
        <p:nvSpPr>
          <p:cNvPr id="13" name="Rectangle 12"/>
          <p:cNvSpPr/>
          <p:nvPr/>
        </p:nvSpPr>
        <p:spPr>
          <a:xfrm>
            <a:off x="9828212" y="3962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COVID -</a:t>
            </a:r>
            <a:endParaRPr lang="en-US" sz="2000" dirty="0"/>
          </a:p>
        </p:txBody>
      </p:sp>
    </p:spTree>
    <p:extLst>
      <p:ext uri="{BB962C8B-B14F-4D97-AF65-F5344CB8AC3E}">
        <p14:creationId xmlns:p14="http://schemas.microsoft.com/office/powerpoint/2010/main" val="194035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plan to do with these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Will use a micro-costing approach to collection of resource use and costs</a:t>
            </a:r>
          </a:p>
          <a:p>
            <a:r>
              <a:rPr lang="en-US" dirty="0" smtClean="0"/>
              <a:t>We will estimate average daily costs associated with patient admission to hospital for COVID suspect, confirmed and usual care patients</a:t>
            </a:r>
          </a:p>
          <a:p>
            <a:r>
              <a:rPr lang="en-US" dirty="0" smtClean="0"/>
              <a:t>Use estimates as inputs into models assessing budget impact of COVID pathway</a:t>
            </a:r>
          </a:p>
          <a:p>
            <a:r>
              <a:rPr lang="en-US" dirty="0" smtClean="0"/>
              <a:t>Explore cost impact of modifications to the COVID pathway</a:t>
            </a:r>
          </a:p>
          <a:p>
            <a:r>
              <a:rPr lang="en-US" dirty="0" smtClean="0"/>
              <a:t>Combine our results with reports of outcomes from the pathway to assess cost-effectiveness of the pathway (Dollars spent per healthcare worker exposure)</a:t>
            </a:r>
            <a:endParaRPr lang="en-US" dirty="0"/>
          </a:p>
        </p:txBody>
      </p:sp>
    </p:spTree>
    <p:extLst>
      <p:ext uri="{BB962C8B-B14F-4D97-AF65-F5344CB8AC3E}">
        <p14:creationId xmlns:p14="http://schemas.microsoft.com/office/powerpoint/2010/main" val="26915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Reality, Our Challenge</a:t>
            </a:r>
            <a:endParaRPr lang="en-US" dirty="0"/>
          </a:p>
        </p:txBody>
      </p:sp>
      <p:sp>
        <p:nvSpPr>
          <p:cNvPr id="3" name="Content Placeholder 2"/>
          <p:cNvSpPr>
            <a:spLocks noGrp="1"/>
          </p:cNvSpPr>
          <p:nvPr>
            <p:ph idx="1"/>
          </p:nvPr>
        </p:nvSpPr>
        <p:spPr/>
        <p:txBody>
          <a:bodyPr>
            <a:normAutofit/>
          </a:bodyPr>
          <a:lstStyle/>
          <a:p>
            <a:r>
              <a:rPr lang="en-US" sz="2800" b="1" dirty="0" smtClean="0"/>
              <a:t>Reality: Modern </a:t>
            </a:r>
            <a:r>
              <a:rPr lang="en-US" sz="2800" b="1" dirty="0"/>
              <a:t>Expertise tends to be deep but </a:t>
            </a:r>
            <a:r>
              <a:rPr lang="en-US" sz="2800" b="1" dirty="0" smtClean="0"/>
              <a:t>narrow</a:t>
            </a:r>
          </a:p>
          <a:p>
            <a:r>
              <a:rPr lang="en-US" sz="2800" b="1" dirty="0" smtClean="0"/>
              <a:t>Challenge: Pandemics demand both breadth and depth of expertise</a:t>
            </a:r>
          </a:p>
          <a:p>
            <a:endParaRPr lang="en-US" sz="2800" b="1" dirty="0" smtClean="0"/>
          </a:p>
          <a:p>
            <a:pPr lvl="1"/>
            <a:r>
              <a:rPr lang="en-US" dirty="0"/>
              <a:t>To work out if widespread testing is crucial for controlling the pandemic, listen to public-health experts; </a:t>
            </a:r>
            <a:r>
              <a:rPr lang="en-US" dirty="0" smtClean="0"/>
              <a:t>to </a:t>
            </a:r>
            <a:r>
              <a:rPr lang="en-US" dirty="0"/>
              <a:t>work out if widespread testing is possible, listen to supply-chain experts. </a:t>
            </a:r>
            <a:endParaRPr lang="en-US" dirty="0" smtClean="0"/>
          </a:p>
          <a:p>
            <a:pPr lvl="1"/>
            <a:r>
              <a:rPr lang="en-US" dirty="0" smtClean="0"/>
              <a:t>To </a:t>
            </a:r>
            <a:r>
              <a:rPr lang="en-US" dirty="0"/>
              <a:t>determine if antibody tests can tell people if they’re immune to the coronavirus, listen to immunologists; </a:t>
            </a:r>
            <a:r>
              <a:rPr lang="en-US" dirty="0" smtClean="0"/>
              <a:t>to </a:t>
            </a:r>
            <a:r>
              <a:rPr lang="en-US" dirty="0"/>
              <a:t>determine if such testing is actually a good idea, listen to ethicists, anthropologists, and </a:t>
            </a:r>
            <a:r>
              <a:rPr lang="en-US" dirty="0">
                <a:hlinkClick r:id="rId2"/>
              </a:rPr>
              <a:t>historians of science</a:t>
            </a:r>
            <a:r>
              <a:rPr lang="en-US" dirty="0" smtClean="0"/>
              <a:t>.</a:t>
            </a:r>
          </a:p>
        </p:txBody>
      </p:sp>
      <p:sp>
        <p:nvSpPr>
          <p:cNvPr id="4" name="TextBox 3"/>
          <p:cNvSpPr txBox="1"/>
          <p:nvPr/>
        </p:nvSpPr>
        <p:spPr>
          <a:xfrm>
            <a:off x="7847012" y="6400800"/>
            <a:ext cx="3048001" cy="341632"/>
          </a:xfrm>
          <a:prstGeom prst="rect">
            <a:avLst/>
          </a:prstGeom>
          <a:noFill/>
        </p:spPr>
        <p:txBody>
          <a:bodyPr wrap="square" rtlCol="0">
            <a:spAutoFit/>
          </a:bodyPr>
          <a:lstStyle/>
          <a:p>
            <a:pPr>
              <a:lnSpc>
                <a:spcPct val="90000"/>
              </a:lnSpc>
            </a:pPr>
            <a:r>
              <a:rPr lang="en-US" dirty="0" smtClean="0"/>
              <a:t>The Atlantic, </a:t>
            </a:r>
            <a:endParaRPr lang="en-US" dirty="0"/>
          </a:p>
        </p:txBody>
      </p:sp>
    </p:spTree>
    <p:extLst>
      <p:ext uri="{BB962C8B-B14F-4D97-AF65-F5344CB8AC3E}">
        <p14:creationId xmlns:p14="http://schemas.microsoft.com/office/powerpoint/2010/main" val="3570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in this area?</a:t>
            </a:r>
            <a:endParaRPr lang="en-US" dirty="0"/>
          </a:p>
        </p:txBody>
      </p:sp>
      <p:sp>
        <p:nvSpPr>
          <p:cNvPr id="3" name="Content Placeholder 2"/>
          <p:cNvSpPr>
            <a:spLocks noGrp="1"/>
          </p:cNvSpPr>
          <p:nvPr>
            <p:ph idx="1"/>
          </p:nvPr>
        </p:nvSpPr>
        <p:spPr/>
        <p:txBody>
          <a:bodyPr/>
          <a:lstStyle/>
          <a:p>
            <a:r>
              <a:rPr lang="en-US" dirty="0"/>
              <a:t>With an attack rate of 20%, there would be 53.8 million (95% UI: 52.2–55.3 million) symptomatic COVID-19 cases in the U.S. </a:t>
            </a:r>
            <a:endParaRPr lang="en-US" dirty="0" smtClean="0"/>
          </a:p>
          <a:p>
            <a:r>
              <a:rPr lang="en-US" dirty="0"/>
              <a:t>C</a:t>
            </a:r>
            <a:r>
              <a:rPr lang="en-US" dirty="0" smtClean="0"/>
              <a:t>osting </a:t>
            </a:r>
            <a:r>
              <a:rPr lang="en-US" dirty="0"/>
              <a:t>$163.4 billion (95% UI: $154.5–$173.1 billion) in direct medical costs including only costs occurring during the course of the infection </a:t>
            </a:r>
            <a:endParaRPr lang="en-US" dirty="0" smtClean="0"/>
          </a:p>
          <a:p>
            <a:r>
              <a:rPr lang="en-US" dirty="0" smtClean="0"/>
              <a:t>Including </a:t>
            </a:r>
            <a:r>
              <a:rPr lang="en-US" dirty="0"/>
              <a:t>costs for a year post-discharge, cases cost a median of $214.5 billion (95% UI: $202.4–$227.9 billion</a:t>
            </a:r>
            <a:r>
              <a:rPr lang="en-US" dirty="0" smtClean="0"/>
              <a:t>)</a:t>
            </a:r>
            <a:endParaRPr lang="en-US" dirty="0"/>
          </a:p>
        </p:txBody>
      </p:sp>
      <p:sp>
        <p:nvSpPr>
          <p:cNvPr id="4" name="TextBox 3"/>
          <p:cNvSpPr txBox="1"/>
          <p:nvPr/>
        </p:nvSpPr>
        <p:spPr>
          <a:xfrm>
            <a:off x="8532812" y="6324600"/>
            <a:ext cx="2895600" cy="341632"/>
          </a:xfrm>
          <a:prstGeom prst="rect">
            <a:avLst/>
          </a:prstGeom>
          <a:noFill/>
        </p:spPr>
        <p:txBody>
          <a:bodyPr wrap="square" rtlCol="0">
            <a:spAutoFit/>
          </a:bodyPr>
          <a:lstStyle/>
          <a:p>
            <a:pPr>
              <a:lnSpc>
                <a:spcPct val="90000"/>
              </a:lnSpc>
            </a:pPr>
            <a:r>
              <a:rPr lang="en-US" dirty="0" smtClean="0"/>
              <a:t>Health Affairs, April 2020</a:t>
            </a:r>
            <a:endParaRPr lang="en-US" dirty="0"/>
          </a:p>
        </p:txBody>
      </p:sp>
    </p:spTree>
    <p:extLst>
      <p:ext uri="{BB962C8B-B14F-4D97-AF65-F5344CB8AC3E}">
        <p14:creationId xmlns:p14="http://schemas.microsoft.com/office/powerpoint/2010/main" val="178773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10134599" cy="1143000"/>
          </a:xfrm>
        </p:spPr>
        <p:txBody>
          <a:bodyPr/>
          <a:lstStyle/>
          <a:p>
            <a:r>
              <a:rPr lang="en-US" dirty="0" smtClean="0"/>
              <a:t>The Big Cost</a:t>
            </a:r>
            <a:endParaRPr lang="en-US" dirty="0"/>
          </a:p>
        </p:txBody>
      </p:sp>
      <p:graphicFrame>
        <p:nvGraphicFramePr>
          <p:cNvPr id="4" name="Content Placeholder 3"/>
          <p:cNvGraphicFramePr>
            <a:graphicFrameLocks noGrp="1"/>
          </p:cNvGraphicFramePr>
          <p:nvPr>
            <p:ph idx="1"/>
          </p:nvPr>
        </p:nvGraphicFramePr>
        <p:xfrm>
          <a:off x="1293813" y="1676400"/>
          <a:ext cx="960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1293813" y="4953000"/>
            <a:ext cx="3200399" cy="838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600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endParaRPr lang="en-US" dirty="0"/>
          </a:p>
        </p:txBody>
      </p:sp>
      <p:pic>
        <p:nvPicPr>
          <p:cNvPr id="4" name="Content Placeholder 3"/>
          <p:cNvPicPr>
            <a:picLocks noGrp="1" noChangeAspect="1"/>
          </p:cNvPicPr>
          <p:nvPr>
            <p:ph idx="1"/>
          </p:nvPr>
        </p:nvPicPr>
        <p:blipFill>
          <a:blip r:embed="rId2"/>
          <a:stretch>
            <a:fillRect/>
          </a:stretch>
        </p:blipFill>
        <p:spPr>
          <a:xfrm>
            <a:off x="5027613" y="2852737"/>
            <a:ext cx="2133600" cy="2143125"/>
          </a:xfrm>
          <a:prstGeom prst="rect">
            <a:avLst/>
          </a:prstGeom>
        </p:spPr>
      </p:pic>
    </p:spTree>
    <p:extLst>
      <p:ext uri="{BB962C8B-B14F-4D97-AF65-F5344CB8AC3E}">
        <p14:creationId xmlns:p14="http://schemas.microsoft.com/office/powerpoint/2010/main" val="32946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Supplemental slides</a:t>
            </a:r>
            <a:endParaRPr lang="en-US" dirty="0"/>
          </a:p>
        </p:txBody>
      </p:sp>
      <p:sp>
        <p:nvSpPr>
          <p:cNvPr id="8" name="Picture Placeholder 7" descr="An empty placeholder to add an image. Click on the placeholder and select the image that you wish to add."/>
          <p:cNvSpPr>
            <a:spLocks noGrp="1"/>
          </p:cNvSpPr>
          <p:nvPr>
            <p:ph type="pic" idx="1"/>
          </p:nvPr>
        </p:nvSpPr>
        <p:spPr/>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Characteristics </a:t>
            </a:r>
            <a:endParaRPr lang="en-US" dirty="0"/>
          </a:p>
        </p:txBody>
      </p:sp>
      <p:sp>
        <p:nvSpPr>
          <p:cNvPr id="4" name="Content Placeholder 3"/>
          <p:cNvSpPr>
            <a:spLocks noGrp="1"/>
          </p:cNvSpPr>
          <p:nvPr>
            <p:ph sz="half" idx="1"/>
          </p:nvPr>
        </p:nvSpPr>
        <p:spPr/>
        <p:txBody>
          <a:bodyPr/>
          <a:lstStyle/>
          <a:p>
            <a:r>
              <a:rPr lang="en-US" dirty="0" smtClean="0"/>
              <a:t>Based on detailed information reported to PHAC for 30721 cases</a:t>
            </a:r>
          </a:p>
          <a:p>
            <a:endParaRPr lang="en-US" dirty="0"/>
          </a:p>
          <a:p>
            <a:r>
              <a:rPr lang="en-US" dirty="0" smtClean="0"/>
              <a:t>Highest proportion of cases are among those aged 40-59 years (32%), followed by 20-39 years (26%). 5% of cases occurred in individuals &lt;=19 years of age</a:t>
            </a:r>
            <a:endParaRPr lang="en-US" dirty="0"/>
          </a:p>
        </p:txBody>
      </p:sp>
      <p:pic>
        <p:nvPicPr>
          <p:cNvPr id="6" name="Content Placeholder 5"/>
          <p:cNvPicPr>
            <a:picLocks noGrp="1" noChangeAspect="1"/>
          </p:cNvPicPr>
          <p:nvPr>
            <p:ph sz="half" idx="2"/>
          </p:nvPr>
        </p:nvPicPr>
        <p:blipFill>
          <a:blip r:embed="rId2"/>
          <a:stretch>
            <a:fillRect/>
          </a:stretch>
        </p:blipFill>
        <p:spPr>
          <a:xfrm>
            <a:off x="6202363" y="2061457"/>
            <a:ext cx="4699000" cy="3725686"/>
          </a:xfrm>
          <a:prstGeom prst="rect">
            <a:avLst/>
          </a:prstGeom>
        </p:spPr>
      </p:pic>
      <p:sp>
        <p:nvSpPr>
          <p:cNvPr id="7" name="TextBox 6"/>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11639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Characteristics</a:t>
            </a:r>
            <a:endParaRPr lang="en-US" dirty="0"/>
          </a:p>
        </p:txBody>
      </p:sp>
      <p:pic>
        <p:nvPicPr>
          <p:cNvPr id="6" name="Content Placeholder 5"/>
          <p:cNvPicPr>
            <a:picLocks noGrp="1" noChangeAspect="1"/>
          </p:cNvPicPr>
          <p:nvPr>
            <p:ph idx="1"/>
          </p:nvPr>
        </p:nvPicPr>
        <p:blipFill>
          <a:blip r:embed="rId2"/>
          <a:stretch>
            <a:fillRect/>
          </a:stretch>
        </p:blipFill>
        <p:spPr>
          <a:xfrm>
            <a:off x="2795084" y="1676400"/>
            <a:ext cx="6598658" cy="4495800"/>
          </a:xfrm>
          <a:prstGeom prst="rect">
            <a:avLst/>
          </a:prstGeom>
        </p:spPr>
      </p:pic>
      <p:sp>
        <p:nvSpPr>
          <p:cNvPr id="7" name="TextBox 6"/>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39494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Severity</a:t>
            </a:r>
            <a:endParaRPr lang="en-US" dirty="0"/>
          </a:p>
        </p:txBody>
      </p:sp>
      <p:pic>
        <p:nvPicPr>
          <p:cNvPr id="4" name="Content Placeholder 3"/>
          <p:cNvPicPr>
            <a:picLocks noGrp="1" noChangeAspect="1"/>
          </p:cNvPicPr>
          <p:nvPr>
            <p:ph idx="1"/>
          </p:nvPr>
        </p:nvPicPr>
        <p:blipFill>
          <a:blip r:embed="rId3"/>
          <a:stretch>
            <a:fillRect/>
          </a:stretch>
        </p:blipFill>
        <p:spPr>
          <a:xfrm>
            <a:off x="1782653" y="1676400"/>
            <a:ext cx="8623520" cy="4495800"/>
          </a:xfrm>
          <a:prstGeom prst="rect">
            <a:avLst/>
          </a:prstGeom>
        </p:spPr>
      </p:pic>
      <p:sp>
        <p:nvSpPr>
          <p:cNvPr id="5" name="TextBox 4"/>
          <p:cNvSpPr txBox="1"/>
          <p:nvPr/>
        </p:nvSpPr>
        <p:spPr>
          <a:xfrm>
            <a:off x="8913812" y="6400800"/>
            <a:ext cx="2933876" cy="424732"/>
          </a:xfrm>
          <a:prstGeom prst="rect">
            <a:avLst/>
          </a:prstGeom>
          <a:noFill/>
        </p:spPr>
        <p:txBody>
          <a:bodyPr wrap="square" rtlCol="0">
            <a:spAutoFit/>
          </a:bodyPr>
          <a:lstStyle/>
          <a:p>
            <a:pPr>
              <a:lnSpc>
                <a:spcPct val="90000"/>
              </a:lnSpc>
            </a:pPr>
            <a:r>
              <a:rPr lang="en-US" sz="1200" dirty="0" smtClean="0"/>
              <a:t>Coronavirus Disease 2019. Daily Epidemiological Update. May 3, 2020</a:t>
            </a:r>
            <a:endParaRPr lang="en-US" sz="1200" dirty="0"/>
          </a:p>
        </p:txBody>
      </p:sp>
    </p:spTree>
    <p:extLst>
      <p:ext uri="{BB962C8B-B14F-4D97-AF65-F5344CB8AC3E}">
        <p14:creationId xmlns:p14="http://schemas.microsoft.com/office/powerpoint/2010/main" val="228452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SARS-CoV-2</a:t>
            </a:r>
            <a:endParaRPr lang="en-US" dirty="0"/>
          </a:p>
        </p:txBody>
      </p:sp>
      <p:sp>
        <p:nvSpPr>
          <p:cNvPr id="5" name="Subtitle 4"/>
          <p:cNvSpPr>
            <a:spLocks noGrp="1"/>
          </p:cNvSpPr>
          <p:nvPr>
            <p:ph type="subTitle" idx="1"/>
          </p:nvPr>
        </p:nvSpPr>
        <p:spPr/>
        <p:txBody>
          <a:bodyPr/>
          <a:lstStyle/>
          <a:p>
            <a:r>
              <a:rPr lang="en-US" dirty="0" smtClean="0"/>
              <a:t>The virus, The disease, The Costs</a:t>
            </a:r>
            <a:endParaRPr lang="en-US" dirty="0"/>
          </a:p>
        </p:txBody>
      </p:sp>
    </p:spTree>
    <p:extLst>
      <p:ext uri="{BB962C8B-B14F-4D97-AF65-F5344CB8AC3E}">
        <p14:creationId xmlns:p14="http://schemas.microsoft.com/office/powerpoint/2010/main" val="31148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Coronavirus is a family </a:t>
            </a:r>
            <a:r>
              <a:rPr lang="en-US" dirty="0"/>
              <a:t>of </a:t>
            </a:r>
            <a:r>
              <a:rPr lang="en-US" dirty="0" smtClean="0"/>
              <a:t>viruses, some </a:t>
            </a:r>
            <a:r>
              <a:rPr lang="en-US" dirty="0"/>
              <a:t>of which infect only animals, and others that can infect humans. </a:t>
            </a:r>
            <a:endParaRPr lang="en-US" dirty="0" smtClean="0"/>
          </a:p>
          <a:p>
            <a:r>
              <a:rPr lang="en-US" dirty="0" smtClean="0"/>
              <a:t>Coronaviruses are </a:t>
            </a:r>
            <a:r>
              <a:rPr lang="en-US" dirty="0" err="1" smtClean="0"/>
              <a:t>genotypically</a:t>
            </a:r>
            <a:r>
              <a:rPr lang="en-US" dirty="0" smtClean="0"/>
              <a:t> and serologically divided into 4 sub-families: </a:t>
            </a:r>
            <a:r>
              <a:rPr lang="el-GR" dirty="0" smtClean="0">
                <a:latin typeface="Calibri" panose="020F0502020204030204" pitchFamily="34" charset="0"/>
                <a:cs typeface="Calibri" panose="020F0502020204030204" pitchFamily="34" charset="0"/>
              </a:rPr>
              <a:t>α</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β</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ϒ</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δ</a:t>
            </a:r>
            <a:r>
              <a:rPr lang="en-US" dirty="0" smtClean="0">
                <a:latin typeface="Calibri" panose="020F0502020204030204" pitchFamily="34" charset="0"/>
                <a:cs typeface="Calibri" panose="020F0502020204030204" pitchFamily="34" charset="0"/>
              </a:rPr>
              <a:t> Co-Vs.  </a:t>
            </a:r>
            <a:endParaRPr lang="en-US" dirty="0" smtClean="0"/>
          </a:p>
          <a:p>
            <a:r>
              <a:rPr lang="en-US" dirty="0"/>
              <a:t>7</a:t>
            </a:r>
            <a:r>
              <a:rPr lang="en-US" dirty="0" smtClean="0"/>
              <a:t> </a:t>
            </a:r>
            <a:r>
              <a:rPr lang="en-US" dirty="0"/>
              <a:t>strains of coronavirus </a:t>
            </a:r>
            <a:r>
              <a:rPr lang="en-US" dirty="0" smtClean="0"/>
              <a:t>(</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β </a:t>
            </a:r>
            <a:r>
              <a:rPr lang="en-US" dirty="0" smtClean="0">
                <a:latin typeface="Calibri" panose="020F0502020204030204" pitchFamily="34" charset="0"/>
                <a:cs typeface="Calibri" panose="020F0502020204030204" pitchFamily="34" charset="0"/>
              </a:rPr>
              <a:t>)</a:t>
            </a:r>
            <a:r>
              <a:rPr lang="en-US" dirty="0" smtClean="0"/>
              <a:t>are </a:t>
            </a:r>
            <a:r>
              <a:rPr lang="en-US" dirty="0"/>
              <a:t>now known to cause illness in humans.</a:t>
            </a:r>
            <a:endParaRPr lang="en-US" dirty="0" smtClean="0"/>
          </a:p>
          <a:p>
            <a:r>
              <a:rPr lang="en-US" dirty="0" smtClean="0"/>
              <a:t>SARS-CoV-2 is the most recent strain of coronavirus causing illness in humans</a:t>
            </a:r>
          </a:p>
          <a:p>
            <a:r>
              <a:rPr lang="en-US" dirty="0" smtClean="0"/>
              <a:t>Of the 6 others, 4 caused mild illness (cold) and 2 caused serious illness (SARS and MERS)</a:t>
            </a:r>
          </a:p>
          <a:p>
            <a:r>
              <a:rPr lang="en-US" dirty="0" smtClean="0"/>
              <a:t>Most </a:t>
            </a:r>
            <a:r>
              <a:rPr lang="en-US" dirty="0"/>
              <a:t>commonly spread </a:t>
            </a:r>
            <a:r>
              <a:rPr lang="en-US" dirty="0" smtClean="0"/>
              <a:t>through respiratory </a:t>
            </a:r>
            <a:r>
              <a:rPr lang="en-US" dirty="0"/>
              <a:t>droplets; close, prolonged personal contact; and touching an infected area, then touching mouth, nose or eyes before washing hands.</a:t>
            </a:r>
          </a:p>
        </p:txBody>
      </p:sp>
    </p:spTree>
    <p:extLst>
      <p:ext uri="{BB962C8B-B14F-4D97-AF65-F5344CB8AC3E}">
        <p14:creationId xmlns:p14="http://schemas.microsoft.com/office/powerpoint/2010/main" val="37713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841028" y="769561"/>
            <a:ext cx="6207159" cy="1343818"/>
          </a:xfrm>
          <a:prstGeom prst="rect">
            <a:avLst/>
          </a:prstGeom>
          <a:noFill/>
          <a:ln>
            <a:noFill/>
          </a:ln>
        </p:spPr>
        <p:txBody>
          <a:bodyPr spcFirstLastPara="1" vert="horz" wrap="square" lIns="91401" tIns="45688" rIns="91401" bIns="45688" rtlCol="0" anchor="ctr" anchorCtr="0">
            <a:normAutofit/>
          </a:bodyPr>
          <a:lstStyle/>
          <a:p>
            <a:pPr>
              <a:spcBef>
                <a:spcPts val="0"/>
              </a:spcBef>
              <a:buClr>
                <a:schemeClr val="dk1"/>
              </a:buClr>
              <a:buSzPts val="4400"/>
            </a:pPr>
            <a:r>
              <a:rPr lang="en-US"/>
              <a:t>Pathophysiology</a:t>
            </a:r>
            <a:endParaRPr/>
          </a:p>
        </p:txBody>
      </p:sp>
      <p:sp>
        <p:nvSpPr>
          <p:cNvPr id="122" name="Google Shape;122;p8"/>
          <p:cNvSpPr txBox="1">
            <a:spLocks noGrp="1"/>
          </p:cNvSpPr>
          <p:nvPr>
            <p:ph type="body" idx="1"/>
          </p:nvPr>
        </p:nvSpPr>
        <p:spPr>
          <a:xfrm>
            <a:off x="837981" y="2250503"/>
            <a:ext cx="6207159" cy="3966691"/>
          </a:xfrm>
          <a:prstGeom prst="rect">
            <a:avLst/>
          </a:prstGeom>
          <a:noFill/>
          <a:ln>
            <a:noFill/>
          </a:ln>
        </p:spPr>
        <p:txBody>
          <a:bodyPr spcFirstLastPara="1" vert="horz" wrap="square" lIns="91401" tIns="45688" rIns="91401" bIns="45688" rtlCol="0" anchor="t" anchorCtr="0">
            <a:normAutofit/>
          </a:bodyPr>
          <a:lstStyle/>
          <a:p>
            <a:pPr marL="228531" indent="-228531">
              <a:spcBef>
                <a:spcPts val="0"/>
              </a:spcBef>
              <a:buClr>
                <a:schemeClr val="dk1"/>
              </a:buClr>
              <a:buSzPts val="2000"/>
              <a:buFont typeface="Calibri"/>
              <a:buChar char="•"/>
            </a:pPr>
            <a:r>
              <a:rPr lang="en-US" sz="1999"/>
              <a:t>Virology</a:t>
            </a:r>
            <a:endParaRPr/>
          </a:p>
          <a:p>
            <a:pPr marL="685594" lvl="1" indent="-228531">
              <a:spcBef>
                <a:spcPts val="500"/>
              </a:spcBef>
              <a:buClr>
                <a:schemeClr val="dk1"/>
              </a:buClr>
              <a:buSzPts val="2000"/>
              <a:buFont typeface="Calibri"/>
              <a:buChar char="•"/>
            </a:pPr>
            <a:r>
              <a:rPr lang="en-US" sz="1999"/>
              <a:t>Class of enveloped, positive-sense single-stranded RNA viruses </a:t>
            </a:r>
            <a:endParaRPr/>
          </a:p>
          <a:p>
            <a:pPr marL="228531" indent="-228531">
              <a:spcBef>
                <a:spcPts val="1000"/>
              </a:spcBef>
              <a:buClr>
                <a:schemeClr val="dk1"/>
              </a:buClr>
              <a:buSzPts val="2000"/>
              <a:buFont typeface="Calibri"/>
              <a:buChar char="•"/>
            </a:pPr>
            <a:r>
              <a:rPr lang="en-US" sz="1999"/>
              <a:t>Cell entry</a:t>
            </a:r>
            <a:endParaRPr/>
          </a:p>
          <a:p>
            <a:pPr marL="685594" lvl="1" indent="-228531">
              <a:spcBef>
                <a:spcPts val="500"/>
              </a:spcBef>
              <a:buClr>
                <a:schemeClr val="dk1"/>
              </a:buClr>
              <a:buSzPts val="2000"/>
              <a:buFont typeface="Calibri"/>
              <a:buChar char="•"/>
            </a:pPr>
            <a:r>
              <a:rPr lang="en-US" sz="1999"/>
              <a:t>Human angiotensin-converting enzyme 2 (ACE2) is a functional receptor used by SARS-CoV-2 for cell entry</a:t>
            </a:r>
            <a:endParaRPr/>
          </a:p>
          <a:p>
            <a:pPr marL="685594" lvl="1" indent="-228531">
              <a:spcBef>
                <a:spcPts val="500"/>
              </a:spcBef>
              <a:buClr>
                <a:schemeClr val="dk1"/>
              </a:buClr>
              <a:buSzPts val="2000"/>
              <a:buFont typeface="Calibri"/>
              <a:buChar char="•"/>
            </a:pPr>
            <a:r>
              <a:rPr lang="en-US" sz="1999"/>
              <a:t>ACE2 is a membrane protein expressed in the lung, heart, kidney and intestines</a:t>
            </a:r>
            <a:endParaRPr/>
          </a:p>
          <a:p>
            <a:pPr marL="685594" lvl="1" indent="-228531">
              <a:spcBef>
                <a:spcPts val="500"/>
              </a:spcBef>
              <a:buClr>
                <a:schemeClr val="dk1"/>
              </a:buClr>
              <a:buSzPts val="2000"/>
              <a:buFont typeface="Calibri"/>
              <a:buChar char="•"/>
            </a:pPr>
            <a:r>
              <a:rPr lang="en-US" sz="1999"/>
              <a:t>The S proteins of Coronavirus binds to the host cells by ACE2, fusing to the membrane and release the viral RNA</a:t>
            </a:r>
            <a:endParaRPr sz="1999"/>
          </a:p>
          <a:p>
            <a:pPr marL="685594" lvl="1" indent="-101570">
              <a:spcBef>
                <a:spcPts val="500"/>
              </a:spcBef>
              <a:buClr>
                <a:schemeClr val="dk1"/>
              </a:buClr>
              <a:buSzPts val="2000"/>
              <a:buNone/>
            </a:pPr>
            <a:endParaRPr sz="1999"/>
          </a:p>
        </p:txBody>
      </p:sp>
      <p:pic>
        <p:nvPicPr>
          <p:cNvPr id="123" name="Google Shape;123;p8"/>
          <p:cNvPicPr preferRelativeResize="0"/>
          <p:nvPr/>
        </p:nvPicPr>
        <p:blipFill rotWithShape="1">
          <a:blip r:embed="rId3">
            <a:alphaModFix/>
          </a:blip>
          <a:srcRect/>
          <a:stretch/>
        </p:blipFill>
        <p:spPr>
          <a:xfrm>
            <a:off x="7563423" y="424059"/>
            <a:ext cx="4040595" cy="2060703"/>
          </a:xfrm>
          <a:prstGeom prst="rect">
            <a:avLst/>
          </a:prstGeom>
          <a:noFill/>
          <a:ln>
            <a:noFill/>
          </a:ln>
        </p:spPr>
      </p:pic>
      <p:pic>
        <p:nvPicPr>
          <p:cNvPr id="124" name="Google Shape;124;p8" descr="A close up of text on a white background&#10;&#10;Description automatically generated"/>
          <p:cNvPicPr preferRelativeResize="0"/>
          <p:nvPr/>
        </p:nvPicPr>
        <p:blipFill rotWithShape="1">
          <a:blip r:embed="rId4">
            <a:alphaModFix/>
          </a:blip>
          <a:srcRect/>
          <a:stretch/>
        </p:blipFill>
        <p:spPr>
          <a:xfrm>
            <a:off x="7563423" y="2960743"/>
            <a:ext cx="4040595" cy="3121360"/>
          </a:xfrm>
          <a:prstGeom prst="rect">
            <a:avLst/>
          </a:prstGeom>
          <a:noFill/>
          <a:ln>
            <a:noFill/>
          </a:ln>
        </p:spPr>
      </p:pic>
      <p:sp>
        <p:nvSpPr>
          <p:cNvPr id="125" name="Google Shape;125;p8"/>
          <p:cNvSpPr txBox="1"/>
          <p:nvPr/>
        </p:nvSpPr>
        <p:spPr>
          <a:xfrm>
            <a:off x="10132885" y="6416547"/>
            <a:ext cx="1471117" cy="330514"/>
          </a:xfrm>
          <a:prstGeom prst="rect">
            <a:avLst/>
          </a:prstGeom>
          <a:noFill/>
          <a:ln>
            <a:noFill/>
          </a:ln>
        </p:spPr>
        <p:txBody>
          <a:bodyPr spcFirstLastPara="1" wrap="square" lIns="91401" tIns="91401" rIns="91401" bIns="91401" anchor="t" anchorCtr="0">
            <a:noAutofit/>
          </a:bodyPr>
          <a:lstStyle/>
          <a:p>
            <a:pPr>
              <a:buClr>
                <a:schemeClr val="dk1"/>
              </a:buClr>
            </a:pPr>
            <a:r>
              <a:rPr lang="en-US" sz="1200" dirty="0">
                <a:solidFill>
                  <a:schemeClr val="dk1"/>
                </a:solidFill>
                <a:latin typeface="Calibri"/>
                <a:ea typeface="Calibri"/>
                <a:cs typeface="Calibri"/>
                <a:sym typeface="Calibri"/>
              </a:rPr>
              <a:t>2020 Jin  Y. et al</a:t>
            </a:r>
            <a:endParaRPr sz="1799" dirty="0">
              <a:latin typeface="Calibri"/>
              <a:ea typeface="Calibri"/>
              <a:cs typeface="Calibri"/>
              <a:sym typeface="Calibri"/>
            </a:endParaRPr>
          </a:p>
        </p:txBody>
      </p:sp>
    </p:spTree>
    <p:extLst>
      <p:ext uri="{BB962C8B-B14F-4D97-AF65-F5344CB8AC3E}">
        <p14:creationId xmlns:p14="http://schemas.microsoft.com/office/powerpoint/2010/main" val="18499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753b817217_2_0"/>
          <p:cNvSpPr txBox="1">
            <a:spLocks noGrp="1"/>
          </p:cNvSpPr>
          <p:nvPr>
            <p:ph type="title"/>
          </p:nvPr>
        </p:nvSpPr>
        <p:spPr>
          <a:xfrm>
            <a:off x="837981" y="365923"/>
            <a:ext cx="10512862" cy="1325355"/>
          </a:xfrm>
          <a:prstGeom prst="rect">
            <a:avLst/>
          </a:prstGeom>
        </p:spPr>
        <p:txBody>
          <a:bodyPr spcFirstLastPara="1" vert="horz" wrap="square" lIns="91401" tIns="45688" rIns="91401" bIns="45688" rtlCol="0" anchor="ctr" anchorCtr="0">
            <a:noAutofit/>
          </a:bodyPr>
          <a:lstStyle/>
          <a:p>
            <a:pPr>
              <a:spcBef>
                <a:spcPts val="0"/>
              </a:spcBef>
            </a:pPr>
            <a:r>
              <a:rPr lang="en-US"/>
              <a:t>Pathogenesis - Proposed 3 stages </a:t>
            </a:r>
            <a:endParaRPr/>
          </a:p>
        </p:txBody>
      </p:sp>
      <p:sp>
        <p:nvSpPr>
          <p:cNvPr id="132" name="Google Shape;132;g753b817217_2_0"/>
          <p:cNvSpPr txBox="1">
            <a:spLocks noGrp="1"/>
          </p:cNvSpPr>
          <p:nvPr>
            <p:ph type="body" idx="1"/>
          </p:nvPr>
        </p:nvSpPr>
        <p:spPr>
          <a:xfrm>
            <a:off x="837981" y="1691278"/>
            <a:ext cx="10512862" cy="4350067"/>
          </a:xfrm>
          <a:prstGeom prst="rect">
            <a:avLst/>
          </a:prstGeom>
        </p:spPr>
        <p:txBody>
          <a:bodyPr spcFirstLastPara="1" vert="horz" wrap="square" lIns="91401" tIns="45688" rIns="91401" bIns="45688" rtlCol="0" anchor="t" anchorCtr="0">
            <a:noAutofit/>
          </a:bodyPr>
          <a:lstStyle/>
          <a:p>
            <a:pPr marL="0" indent="0">
              <a:spcBef>
                <a:spcPts val="1000"/>
              </a:spcBef>
              <a:buNone/>
            </a:pPr>
            <a:r>
              <a:rPr lang="en-US" dirty="0"/>
              <a:t>Asymptomatic state</a:t>
            </a:r>
            <a:endParaRPr dirty="0"/>
          </a:p>
          <a:p>
            <a:pPr marL="457063" indent="-342797">
              <a:spcBef>
                <a:spcPts val="1000"/>
              </a:spcBef>
              <a:buSzPts val="1800"/>
              <a:buFont typeface="Calibri"/>
              <a:buChar char="•"/>
            </a:pPr>
            <a:r>
              <a:rPr lang="en-US" dirty="0"/>
              <a:t>SARS COV-2 binds to ACE2 receptors of respiratory mucosa and starts to replicate </a:t>
            </a:r>
            <a:endParaRPr dirty="0"/>
          </a:p>
          <a:p>
            <a:pPr marL="0" indent="0">
              <a:spcBef>
                <a:spcPts val="1000"/>
              </a:spcBef>
              <a:buNone/>
            </a:pPr>
            <a:r>
              <a:rPr lang="en-US" dirty="0"/>
              <a:t>Upper airway and conducting airway response </a:t>
            </a:r>
            <a:endParaRPr dirty="0"/>
          </a:p>
          <a:p>
            <a:pPr marL="457063" indent="-342797">
              <a:spcBef>
                <a:spcPts val="1000"/>
              </a:spcBef>
              <a:buSzPts val="1800"/>
              <a:buFont typeface="Calibri"/>
              <a:buChar char="•"/>
            </a:pPr>
            <a:r>
              <a:rPr lang="en-US" dirty="0"/>
              <a:t>virus propagates down respiratory tract and leads to a more robust innate immune response </a:t>
            </a:r>
            <a:endParaRPr dirty="0"/>
          </a:p>
          <a:p>
            <a:pPr marL="457063" indent="-342797">
              <a:spcBef>
                <a:spcPts val="0"/>
              </a:spcBef>
              <a:buSzPts val="1800"/>
              <a:buFont typeface="Calibri"/>
              <a:buChar char="•"/>
            </a:pPr>
            <a:r>
              <a:rPr lang="en-US" dirty="0"/>
              <a:t>for most this is self limiting </a:t>
            </a:r>
            <a:endParaRPr dirty="0"/>
          </a:p>
          <a:p>
            <a:pPr marL="0" indent="0">
              <a:spcBef>
                <a:spcPts val="1000"/>
              </a:spcBef>
              <a:buNone/>
            </a:pPr>
            <a:r>
              <a:rPr lang="en-US" dirty="0"/>
              <a:t>Hypoxemia, GGO and ARDS </a:t>
            </a:r>
            <a:endParaRPr dirty="0"/>
          </a:p>
          <a:p>
            <a:pPr marL="457063" indent="-342797">
              <a:spcBef>
                <a:spcPts val="1000"/>
              </a:spcBef>
              <a:buSzPts val="1800"/>
              <a:buFont typeface="Calibri"/>
              <a:buChar char="•"/>
            </a:pPr>
            <a:r>
              <a:rPr lang="en-US" dirty="0"/>
              <a:t>virus reaches the alveoli and infects alveolar type II cells </a:t>
            </a:r>
            <a:endParaRPr dirty="0"/>
          </a:p>
          <a:p>
            <a:pPr marL="457063" indent="-342797">
              <a:spcBef>
                <a:spcPts val="0"/>
              </a:spcBef>
              <a:buSzPts val="1800"/>
              <a:buFont typeface="Calibri"/>
              <a:buChar char="•"/>
            </a:pPr>
            <a:r>
              <a:rPr lang="en-US" dirty="0"/>
              <a:t>this leads to cell death apoptosis and cytokine storm </a:t>
            </a:r>
            <a:endParaRPr dirty="0"/>
          </a:p>
          <a:p>
            <a:pPr marL="0" indent="0">
              <a:spcBef>
                <a:spcPts val="1000"/>
              </a:spcBef>
              <a:buNone/>
            </a:pPr>
            <a:endParaRPr dirty="0"/>
          </a:p>
        </p:txBody>
      </p:sp>
      <p:sp>
        <p:nvSpPr>
          <p:cNvPr id="133" name="Google Shape;133;g753b817217_2_0"/>
          <p:cNvSpPr txBox="1"/>
          <p:nvPr/>
        </p:nvSpPr>
        <p:spPr>
          <a:xfrm>
            <a:off x="9499575" y="6096000"/>
            <a:ext cx="2354087" cy="344310"/>
          </a:xfrm>
          <a:prstGeom prst="rect">
            <a:avLst/>
          </a:prstGeom>
          <a:noFill/>
          <a:ln>
            <a:noFill/>
          </a:ln>
        </p:spPr>
        <p:txBody>
          <a:bodyPr spcFirstLastPara="1" wrap="square" lIns="91401" tIns="91401" rIns="91401" bIns="91401" anchor="t" anchorCtr="0">
            <a:noAutofit/>
          </a:bodyPr>
          <a:lstStyle/>
          <a:p>
            <a:r>
              <a:rPr lang="en-US" sz="1799" dirty="0">
                <a:latin typeface="Calibri"/>
                <a:ea typeface="Calibri"/>
                <a:cs typeface="Calibri"/>
                <a:sym typeface="Calibri"/>
              </a:rPr>
              <a:t>ERS 2020 Robert J. Manson</a:t>
            </a:r>
            <a:endParaRPr sz="1799" dirty="0">
              <a:latin typeface="Calibri"/>
              <a:ea typeface="Calibri"/>
              <a:cs typeface="Calibri"/>
              <a:sym typeface="Calibri"/>
            </a:endParaRPr>
          </a:p>
        </p:txBody>
      </p:sp>
    </p:spTree>
    <p:extLst>
      <p:ext uri="{BB962C8B-B14F-4D97-AF65-F5344CB8AC3E}">
        <p14:creationId xmlns:p14="http://schemas.microsoft.com/office/powerpoint/2010/main" val="42328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837981" y="365923"/>
            <a:ext cx="10512862" cy="1325218"/>
          </a:xfrm>
          <a:prstGeom prst="rect">
            <a:avLst/>
          </a:prstGeom>
          <a:noFill/>
          <a:ln>
            <a:noFill/>
          </a:ln>
        </p:spPr>
        <p:txBody>
          <a:bodyPr spcFirstLastPara="1" vert="horz" wrap="square" lIns="91401" tIns="45688" rIns="91401" bIns="45688" rtlCol="0" anchor="ctr" anchorCtr="0">
            <a:normAutofit/>
          </a:bodyPr>
          <a:lstStyle/>
          <a:p>
            <a:pPr>
              <a:spcBef>
                <a:spcPts val="0"/>
              </a:spcBef>
              <a:buClr>
                <a:schemeClr val="dk1"/>
              </a:buClr>
              <a:buSzPts val="4400"/>
            </a:pPr>
            <a:r>
              <a:rPr lang="en-US" dirty="0" smtClean="0"/>
              <a:t>What happens in th</a:t>
            </a:r>
            <a:r>
              <a:rPr lang="en-US" dirty="0" smtClean="0"/>
              <a:t>e lungs?</a:t>
            </a:r>
            <a:endParaRPr dirty="0"/>
          </a:p>
        </p:txBody>
      </p:sp>
      <p:sp>
        <p:nvSpPr>
          <p:cNvPr id="140" name="Google Shape;140;p9"/>
          <p:cNvSpPr txBox="1">
            <a:spLocks noGrp="1"/>
          </p:cNvSpPr>
          <p:nvPr>
            <p:ph type="body" idx="1"/>
          </p:nvPr>
        </p:nvSpPr>
        <p:spPr>
          <a:xfrm>
            <a:off x="837981" y="1826042"/>
            <a:ext cx="10512862" cy="4350205"/>
          </a:xfrm>
          <a:prstGeom prst="rect">
            <a:avLst/>
          </a:prstGeom>
          <a:noFill/>
          <a:ln>
            <a:noFill/>
          </a:ln>
        </p:spPr>
        <p:txBody>
          <a:bodyPr spcFirstLastPara="1" vert="horz" wrap="square" lIns="91401" tIns="45688" rIns="91401" bIns="45688" rtlCol="0" anchor="t" anchorCtr="0">
            <a:normAutofit lnSpcReduction="10000"/>
          </a:bodyPr>
          <a:lstStyle/>
          <a:p>
            <a:pPr marL="228531" indent="-279316">
              <a:spcBef>
                <a:spcPts val="0"/>
              </a:spcBef>
              <a:buClr>
                <a:schemeClr val="dk1"/>
              </a:buClr>
              <a:buSzPts val="3600"/>
            </a:pPr>
            <a:r>
              <a:rPr lang="en-US" sz="3000" dirty="0"/>
              <a:t>Proposed mechanism for lung injury cases by the </a:t>
            </a:r>
            <a:r>
              <a:rPr lang="en-US" sz="3000" dirty="0" smtClean="0"/>
              <a:t>SARS-CoV-2 is the </a:t>
            </a:r>
            <a:r>
              <a:rPr lang="en-US" sz="3000" b="1" dirty="0" smtClean="0"/>
              <a:t>cytokine storm</a:t>
            </a:r>
            <a:endParaRPr sz="3000" b="1" dirty="0"/>
          </a:p>
          <a:p>
            <a:pPr marL="228531" indent="-279316">
              <a:spcBef>
                <a:spcPts val="1000"/>
              </a:spcBef>
              <a:buClr>
                <a:schemeClr val="dk1"/>
              </a:buClr>
              <a:buSzPts val="3600"/>
            </a:pPr>
            <a:endParaRPr lang="en-US" sz="3000" dirty="0" smtClean="0"/>
          </a:p>
          <a:p>
            <a:pPr marL="228531" indent="-279316">
              <a:spcBef>
                <a:spcPts val="1000"/>
              </a:spcBef>
              <a:buClr>
                <a:schemeClr val="dk1"/>
              </a:buClr>
              <a:buSzPts val="3600"/>
            </a:pPr>
            <a:r>
              <a:rPr lang="en-US" sz="3000" dirty="0" smtClean="0"/>
              <a:t>Triggered </a:t>
            </a:r>
            <a:r>
              <a:rPr lang="en-US" sz="3000" dirty="0"/>
              <a:t>by an imbalanced response of type 1 and type 2 T helper (</a:t>
            </a:r>
            <a:r>
              <a:rPr lang="en-US" sz="3000" dirty="0" err="1"/>
              <a:t>Th</a:t>
            </a:r>
            <a:r>
              <a:rPr lang="en-US" sz="3000" dirty="0"/>
              <a:t>) cells </a:t>
            </a:r>
            <a:endParaRPr sz="3000" dirty="0"/>
          </a:p>
          <a:p>
            <a:pPr marL="228531" indent="-279316">
              <a:spcBef>
                <a:spcPts val="1000"/>
              </a:spcBef>
              <a:buClr>
                <a:schemeClr val="dk1"/>
              </a:buClr>
              <a:buSzPts val="3600"/>
            </a:pPr>
            <a:endParaRPr lang="en-US" sz="3000" dirty="0" smtClean="0"/>
          </a:p>
          <a:p>
            <a:pPr marL="228531" indent="-279316">
              <a:spcBef>
                <a:spcPts val="1000"/>
              </a:spcBef>
              <a:buClr>
                <a:schemeClr val="dk1"/>
              </a:buClr>
              <a:buSzPts val="3600"/>
            </a:pPr>
            <a:r>
              <a:rPr lang="en-US" sz="3000" dirty="0" smtClean="0"/>
              <a:t>Interleukins </a:t>
            </a:r>
            <a:r>
              <a:rPr lang="en-US" sz="3000" dirty="0"/>
              <a:t>and TNF-alpha are involved in the cytokine storm </a:t>
            </a:r>
            <a:endParaRPr sz="3000" dirty="0"/>
          </a:p>
          <a:p>
            <a:pPr marL="685594" lvl="1" indent="-304709">
              <a:spcBef>
                <a:spcPts val="500"/>
              </a:spcBef>
              <a:buClr>
                <a:schemeClr val="dk1"/>
              </a:buClr>
              <a:buSzPts val="3600"/>
              <a:buChar char="•"/>
            </a:pPr>
            <a:r>
              <a:rPr lang="en-US" sz="3000" dirty="0"/>
              <a:t>Stimulate production of acute phase proteins </a:t>
            </a:r>
            <a:endParaRPr sz="3000" dirty="0"/>
          </a:p>
          <a:p>
            <a:pPr marL="228531" indent="-50785">
              <a:spcBef>
                <a:spcPts val="1000"/>
              </a:spcBef>
              <a:buClr>
                <a:schemeClr val="dk1"/>
              </a:buClr>
              <a:buSzPts val="2800"/>
              <a:buNone/>
            </a:pPr>
            <a:endParaRPr sz="3000" dirty="0"/>
          </a:p>
        </p:txBody>
      </p:sp>
    </p:spTree>
    <p:extLst>
      <p:ext uri="{BB962C8B-B14F-4D97-AF65-F5344CB8AC3E}">
        <p14:creationId xmlns:p14="http://schemas.microsoft.com/office/powerpoint/2010/main" val="407435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and R</a:t>
            </a:r>
            <a:r>
              <a:rPr lang="en-US" dirty="0" smtClean="0"/>
              <a:t>adiological findings</a:t>
            </a:r>
            <a:endParaRPr lang="en-US" dirty="0"/>
          </a:p>
        </p:txBody>
      </p:sp>
      <p:pic>
        <p:nvPicPr>
          <p:cNvPr id="9" name="Content Placeholder 8"/>
          <p:cNvPicPr>
            <a:picLocks noGrp="1" noChangeAspect="1"/>
          </p:cNvPicPr>
          <p:nvPr>
            <p:ph sz="half" idx="1"/>
          </p:nvPr>
        </p:nvPicPr>
        <p:blipFill>
          <a:blip r:embed="rId2"/>
          <a:stretch>
            <a:fillRect/>
          </a:stretch>
        </p:blipFill>
        <p:spPr>
          <a:xfrm>
            <a:off x="1903412" y="1676401"/>
            <a:ext cx="2833139" cy="4495800"/>
          </a:xfrm>
          <a:prstGeom prst="rect">
            <a:avLst/>
          </a:prstGeom>
        </p:spPr>
      </p:pic>
      <p:sp>
        <p:nvSpPr>
          <p:cNvPr id="11" name="Content Placeholder 10"/>
          <p:cNvSpPr>
            <a:spLocks noGrp="1"/>
          </p:cNvSpPr>
          <p:nvPr>
            <p:ph sz="half" idx="2"/>
          </p:nvPr>
        </p:nvSpPr>
        <p:spPr/>
        <p:txBody>
          <a:bodyPr/>
          <a:lstStyle/>
          <a:p>
            <a:pPr marL="228531" indent="-228531">
              <a:lnSpc>
                <a:spcPct val="80000"/>
              </a:lnSpc>
              <a:spcBef>
                <a:spcPts val="0"/>
              </a:spcBef>
              <a:buClr>
                <a:schemeClr val="dk1"/>
              </a:buClr>
              <a:buSzPts val="2800"/>
            </a:pPr>
            <a:r>
              <a:rPr lang="en-US" dirty="0"/>
              <a:t>Acute phase DAD (diffuse alveolar damage) </a:t>
            </a:r>
          </a:p>
          <a:p>
            <a:pPr marL="685594" lvl="1" indent="-228531">
              <a:lnSpc>
                <a:spcPct val="80000"/>
              </a:lnSpc>
              <a:spcBef>
                <a:spcPts val="500"/>
              </a:spcBef>
              <a:buClr>
                <a:schemeClr val="dk1"/>
              </a:buClr>
              <a:buSzPts val="2400"/>
              <a:buChar char="•"/>
            </a:pPr>
            <a:r>
              <a:rPr lang="en-US" dirty="0"/>
              <a:t>sloughing of </a:t>
            </a:r>
            <a:r>
              <a:rPr lang="en-US" dirty="0" err="1"/>
              <a:t>pneumocytes</a:t>
            </a:r>
            <a:r>
              <a:rPr lang="en-US" dirty="0"/>
              <a:t> and type II </a:t>
            </a:r>
            <a:r>
              <a:rPr lang="en-US" dirty="0" err="1"/>
              <a:t>pneumocyte</a:t>
            </a:r>
            <a:r>
              <a:rPr lang="en-US" dirty="0"/>
              <a:t> hyperplasia</a:t>
            </a:r>
          </a:p>
          <a:p>
            <a:pPr marL="685594" lvl="1" indent="-228531">
              <a:lnSpc>
                <a:spcPct val="80000"/>
              </a:lnSpc>
              <a:spcBef>
                <a:spcPts val="500"/>
              </a:spcBef>
              <a:buClr>
                <a:schemeClr val="dk1"/>
              </a:buClr>
              <a:buSzPts val="2400"/>
              <a:buChar char="•"/>
            </a:pPr>
            <a:r>
              <a:rPr lang="en-US" dirty="0"/>
              <a:t>hyaline membrane formation</a:t>
            </a:r>
          </a:p>
          <a:p>
            <a:pPr marL="685594" lvl="1" indent="-228531">
              <a:lnSpc>
                <a:spcPct val="80000"/>
              </a:lnSpc>
              <a:spcBef>
                <a:spcPts val="500"/>
              </a:spcBef>
              <a:buClr>
                <a:schemeClr val="dk1"/>
              </a:buClr>
              <a:buSzPts val="2400"/>
              <a:buChar char="•"/>
            </a:pPr>
            <a:r>
              <a:rPr lang="en-US" dirty="0"/>
              <a:t>vascular congestion</a:t>
            </a:r>
          </a:p>
          <a:p>
            <a:pPr marL="685594" lvl="1" indent="-228531">
              <a:lnSpc>
                <a:spcPct val="80000"/>
              </a:lnSpc>
              <a:spcBef>
                <a:spcPts val="500"/>
              </a:spcBef>
              <a:buClr>
                <a:schemeClr val="dk1"/>
              </a:buClr>
              <a:buSzPts val="2400"/>
              <a:buChar char="•"/>
            </a:pPr>
            <a:r>
              <a:rPr lang="en-US" dirty="0"/>
              <a:t>inflammatory cellular infiltration</a:t>
            </a:r>
          </a:p>
          <a:p>
            <a:pPr marL="228531" indent="-228531">
              <a:lnSpc>
                <a:spcPct val="80000"/>
              </a:lnSpc>
              <a:spcBef>
                <a:spcPts val="1000"/>
              </a:spcBef>
              <a:buClr>
                <a:schemeClr val="dk1"/>
              </a:buClr>
              <a:buSzPts val="2800"/>
            </a:pPr>
            <a:r>
              <a:rPr lang="en-US" dirty="0"/>
              <a:t>Organizing phase DAD</a:t>
            </a:r>
          </a:p>
          <a:p>
            <a:pPr marL="685594" lvl="1" indent="-228531">
              <a:lnSpc>
                <a:spcPct val="80000"/>
              </a:lnSpc>
              <a:spcBef>
                <a:spcPts val="500"/>
              </a:spcBef>
              <a:buClr>
                <a:schemeClr val="dk1"/>
              </a:buClr>
              <a:buSzPts val="2400"/>
              <a:buChar char="•"/>
            </a:pPr>
            <a:r>
              <a:rPr lang="en-US" dirty="0"/>
              <a:t>Hyaline membrane</a:t>
            </a:r>
          </a:p>
          <a:p>
            <a:pPr marL="685594" lvl="1" indent="-228531">
              <a:lnSpc>
                <a:spcPct val="80000"/>
              </a:lnSpc>
              <a:spcBef>
                <a:spcPts val="500"/>
              </a:spcBef>
              <a:buClr>
                <a:schemeClr val="dk1"/>
              </a:buClr>
              <a:buSzPts val="2400"/>
              <a:buChar char="•"/>
            </a:pPr>
            <a:r>
              <a:rPr lang="en-US" dirty="0"/>
              <a:t>Alveolar hemorrhages</a:t>
            </a:r>
          </a:p>
          <a:p>
            <a:pPr marL="685594" lvl="1" indent="-228531">
              <a:lnSpc>
                <a:spcPct val="80000"/>
              </a:lnSpc>
              <a:spcBef>
                <a:spcPts val="500"/>
              </a:spcBef>
              <a:buClr>
                <a:schemeClr val="dk1"/>
              </a:buClr>
              <a:buSzPts val="2400"/>
              <a:buChar char="•"/>
            </a:pPr>
            <a:r>
              <a:rPr lang="en-US" dirty="0"/>
              <a:t>Interstitial thickening </a:t>
            </a:r>
          </a:p>
          <a:p>
            <a:pPr marL="685594" lvl="1" indent="-228531">
              <a:lnSpc>
                <a:spcPct val="80000"/>
              </a:lnSpc>
              <a:spcBef>
                <a:spcPts val="500"/>
              </a:spcBef>
              <a:buClr>
                <a:schemeClr val="dk1"/>
              </a:buClr>
              <a:buSzPts val="2400"/>
              <a:buChar char="•"/>
            </a:pPr>
            <a:r>
              <a:rPr lang="en-US" dirty="0"/>
              <a:t>Necrosis of vessel walls </a:t>
            </a:r>
          </a:p>
          <a:p>
            <a:pPr marL="685594" lvl="1" indent="-228531">
              <a:lnSpc>
                <a:spcPct val="80000"/>
              </a:lnSpc>
              <a:spcBef>
                <a:spcPts val="500"/>
              </a:spcBef>
              <a:buClr>
                <a:schemeClr val="dk1"/>
              </a:buClr>
              <a:buSzPts val="2400"/>
              <a:buChar char="•"/>
            </a:pPr>
            <a:r>
              <a:rPr lang="en-US" dirty="0"/>
              <a:t>Neutrophilic infiltration </a:t>
            </a:r>
          </a:p>
          <a:p>
            <a:endParaRPr lang="en-US" dirty="0"/>
          </a:p>
        </p:txBody>
      </p:sp>
      <p:sp>
        <p:nvSpPr>
          <p:cNvPr id="4" name="Rectangle 3"/>
          <p:cNvSpPr/>
          <p:nvPr/>
        </p:nvSpPr>
        <p:spPr>
          <a:xfrm>
            <a:off x="5970019" y="3244334"/>
            <a:ext cx="248786" cy="369332"/>
          </a:xfrm>
          <a:prstGeom prst="rect">
            <a:avLst/>
          </a:prstGeom>
        </p:spPr>
        <p:txBody>
          <a:bodyPr wrap="none">
            <a:spAutoFit/>
          </a:bodyPr>
          <a:lstStyle/>
          <a:p>
            <a:r>
              <a:rPr lang="en-US" dirty="0"/>
              <a:t> </a:t>
            </a:r>
          </a:p>
        </p:txBody>
      </p:sp>
      <p:sp>
        <p:nvSpPr>
          <p:cNvPr id="10" name="TextBox 9"/>
          <p:cNvSpPr txBox="1"/>
          <p:nvPr/>
        </p:nvSpPr>
        <p:spPr>
          <a:xfrm>
            <a:off x="1268614" y="6324602"/>
            <a:ext cx="9089779" cy="424732"/>
          </a:xfrm>
          <a:prstGeom prst="rect">
            <a:avLst/>
          </a:prstGeom>
          <a:noFill/>
        </p:spPr>
        <p:txBody>
          <a:bodyPr wrap="square" rtlCol="0">
            <a:spAutoFit/>
          </a:bodyPr>
          <a:lstStyle/>
          <a:p>
            <a:pPr>
              <a:lnSpc>
                <a:spcPct val="90000"/>
              </a:lnSpc>
            </a:pPr>
            <a:r>
              <a:rPr lang="en-US" sz="1200" dirty="0"/>
              <a:t>Tian, S., </a:t>
            </a:r>
            <a:r>
              <a:rPr lang="en-US" sz="1200" dirty="0" err="1"/>
              <a:t>Xiong</a:t>
            </a:r>
            <a:r>
              <a:rPr lang="en-US" sz="1200" dirty="0"/>
              <a:t>, Y., Liu, H. </a:t>
            </a:r>
            <a:r>
              <a:rPr lang="en-US" sz="1200" i="1" dirty="0"/>
              <a:t>et al.</a:t>
            </a:r>
            <a:r>
              <a:rPr lang="en-US" sz="1200" dirty="0"/>
              <a:t> Pathological study of the 2019 novel coronavirus disease (COVID-19) through postmortem core biopsies. </a:t>
            </a:r>
            <a:r>
              <a:rPr lang="en-US" sz="1200" i="1" dirty="0"/>
              <a:t>Mod </a:t>
            </a:r>
            <a:r>
              <a:rPr lang="en-US" sz="1200" i="1" dirty="0" err="1"/>
              <a:t>Pathol</a:t>
            </a:r>
            <a:r>
              <a:rPr lang="en-US" sz="1200" dirty="0"/>
              <a:t> (2020). https://doi.org/10.1038/s41379-020-0536-x</a:t>
            </a:r>
            <a:endParaRPr lang="en-US" sz="1200" dirty="0"/>
          </a:p>
        </p:txBody>
      </p:sp>
    </p:spTree>
    <p:extLst>
      <p:ext uri="{BB962C8B-B14F-4D97-AF65-F5344CB8AC3E}">
        <p14:creationId xmlns:p14="http://schemas.microsoft.com/office/powerpoint/2010/main" val="8298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115F5E34AA64478B1FE60F5E40E7D8" ma:contentTypeVersion="12" ma:contentTypeDescription="Create a new document." ma:contentTypeScope="" ma:versionID="903deb03aefb7b2ddbc0cad51132d093">
  <xsd:schema xmlns:xsd="http://www.w3.org/2001/XMLSchema" xmlns:xs="http://www.w3.org/2001/XMLSchema" xmlns:p="http://schemas.microsoft.com/office/2006/metadata/properties" xmlns:ns3="4c163503-7eac-4360-a05a-e75f71be4562" xmlns:ns4="02564ba6-51f5-4ec8-bbb5-74a9ad259287" targetNamespace="http://schemas.microsoft.com/office/2006/metadata/properties" ma:root="true" ma:fieldsID="cf7eec5200dbd3dde81eeb72379009ff" ns3:_="" ns4:_="">
    <xsd:import namespace="4c163503-7eac-4360-a05a-e75f71be4562"/>
    <xsd:import namespace="02564ba6-51f5-4ec8-bbb5-74a9ad25928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63503-7eac-4360-a05a-e75f71be4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64ba6-51f5-4ec8-bbb5-74a9ad2592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4c163503-7eac-4360-a05a-e75f71be4562"/>
    <ds:schemaRef ds:uri="http://purl.org/dc/terms/"/>
    <ds:schemaRef ds:uri="http://schemas.openxmlformats.org/package/2006/metadata/core-properties"/>
    <ds:schemaRef ds:uri="http://purl.org/dc/dcmitype/"/>
    <ds:schemaRef ds:uri="02564ba6-51f5-4ec8-bbb5-74a9ad259287"/>
    <ds:schemaRef ds:uri="http://www.w3.org/XML/1998/namespace"/>
  </ds:schemaRefs>
</ds:datastoreItem>
</file>

<file path=customXml/itemProps2.xml><?xml version="1.0" encoding="utf-8"?>
<ds:datastoreItem xmlns:ds="http://schemas.openxmlformats.org/officeDocument/2006/customXml" ds:itemID="{4C5852EC-81AF-446E-9D58-9E8B725F4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63503-7eac-4360-a05a-e75f71be4562"/>
    <ds:schemaRef ds:uri="02564ba6-51f5-4ec8-bbb5-74a9ad259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ACAB09-5EC2-45DE-8B55-72B0C27809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5644</TotalTime>
  <Words>2465</Words>
  <Application>Microsoft Office PowerPoint</Application>
  <PresentationFormat>Custom</PresentationFormat>
  <Paragraphs>297</Paragraphs>
  <Slides>36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Euphemia</vt:lpstr>
      <vt:lpstr>Serenity 16x9</vt:lpstr>
      <vt:lpstr>Respiratory Implications of COVID-19: A Saskatchewan Perspective</vt:lpstr>
      <vt:lpstr>PowerPoint Presentation</vt:lpstr>
      <vt:lpstr>Our Reality, Our Challenge</vt:lpstr>
      <vt:lpstr>SARS-CoV-2</vt:lpstr>
      <vt:lpstr>Definitions</vt:lpstr>
      <vt:lpstr>Pathophysiology</vt:lpstr>
      <vt:lpstr>Pathogenesis - Proposed 3 stages </vt:lpstr>
      <vt:lpstr>What happens in the lungs?</vt:lpstr>
      <vt:lpstr>Histopathology and Radiological findings</vt:lpstr>
      <vt:lpstr>Clinical Presentation</vt:lpstr>
      <vt:lpstr>Disease Severity </vt:lpstr>
      <vt:lpstr>Prognostic Factors </vt:lpstr>
      <vt:lpstr>Important Epidemic/Pandemic terms  Epidemic: an increase in the frequency of occurrence of a disease in a population above its baseline, or expected level, in a given time period.  Pandemic: Outbreak of disease over a wider geographic area and population</vt:lpstr>
      <vt:lpstr>Why is this important?</vt:lpstr>
      <vt:lpstr>PowerPoint Presentation</vt:lpstr>
      <vt:lpstr>Summary of COVID-19 cases reported in Canada as of May 3, 2020</vt:lpstr>
      <vt:lpstr>PowerPoint Presentation</vt:lpstr>
      <vt:lpstr>Possible exposure setting of COVID-19 cases reported in Canada</vt:lpstr>
      <vt:lpstr>Saskatchewan Experience</vt:lpstr>
      <vt:lpstr>What about Saskatchewan?</vt:lpstr>
      <vt:lpstr>Number of COVID-19 Cases as of May 5, 2020</vt:lpstr>
      <vt:lpstr>How has Saskatchewan Organized its Delivery of Care?</vt:lpstr>
      <vt:lpstr>Community Care Pathway</vt:lpstr>
      <vt:lpstr>Acute Care Pathway</vt:lpstr>
      <vt:lpstr>Research and Clinical Delivery Systems have an enormous role to play in key areas</vt:lpstr>
      <vt:lpstr>What are the costs associated with COVID-19?</vt:lpstr>
      <vt:lpstr>COVID Medicine Care</vt:lpstr>
      <vt:lpstr>What is the cost of care associated with the new COVID medicine pathway compared with usual care?</vt:lpstr>
      <vt:lpstr>What will we plan to do with these results?</vt:lpstr>
      <vt:lpstr>Other research in this area?</vt:lpstr>
      <vt:lpstr>The Big Cost</vt:lpstr>
      <vt:lpstr>Discussion and Questions</vt:lpstr>
      <vt:lpstr>Supplemental slides</vt:lpstr>
      <vt:lpstr>Demographic Characteristics </vt:lpstr>
      <vt:lpstr>Clinical Characteristics</vt:lpstr>
      <vt:lpstr>Case Severity</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Implications of COVID-19: A Saskatchewan Perspective</dc:title>
  <dc:creator>Penz, Erika</dc:creator>
  <cp:lastModifiedBy>Penz, Erika</cp:lastModifiedBy>
  <cp:revision>50</cp:revision>
  <dcterms:created xsi:type="dcterms:W3CDTF">2020-04-28T00:16:30Z</dcterms:created>
  <dcterms:modified xsi:type="dcterms:W3CDTF">2020-05-06T22:16:15Z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0x01010052115F5E34AA64478B1FE60F5E40E7D8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