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5"/>
  </p:sldMasterIdLst>
  <p:notesMasterIdLst>
    <p:notesMasterId r:id="rId30"/>
  </p:notesMasterIdLst>
  <p:handoutMasterIdLst>
    <p:handoutMasterId r:id="rId31"/>
  </p:handoutMasterIdLst>
  <p:sldIdLst>
    <p:sldId id="261" r:id="rId6"/>
    <p:sldId id="282" r:id="rId7"/>
    <p:sldId id="286" r:id="rId8"/>
    <p:sldId id="288" r:id="rId9"/>
    <p:sldId id="287" r:id="rId10"/>
    <p:sldId id="262" r:id="rId11"/>
    <p:sldId id="264" r:id="rId12"/>
    <p:sldId id="285" r:id="rId13"/>
    <p:sldId id="284" r:id="rId14"/>
    <p:sldId id="265" r:id="rId15"/>
    <p:sldId id="266" r:id="rId16"/>
    <p:sldId id="267" r:id="rId17"/>
    <p:sldId id="273" r:id="rId18"/>
    <p:sldId id="268" r:id="rId19"/>
    <p:sldId id="269" r:id="rId20"/>
    <p:sldId id="270" r:id="rId21"/>
    <p:sldId id="280" r:id="rId22"/>
    <p:sldId id="272" r:id="rId23"/>
    <p:sldId id="275" r:id="rId24"/>
    <p:sldId id="274" r:id="rId25"/>
    <p:sldId id="276" r:id="rId26"/>
    <p:sldId id="279" r:id="rId27"/>
    <p:sldId id="277" r:id="rId28"/>
    <p:sldId id="278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9584"/>
    <p:restoredTop sz="94658"/>
  </p:normalViewPr>
  <p:slideViewPr>
    <p:cSldViewPr>
      <p:cViewPr varScale="1">
        <p:scale>
          <a:sx n="123" d="100"/>
          <a:sy n="123" d="100"/>
        </p:scale>
        <p:origin x="127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D3EB35C5-580F-6089-A0FC-62644A4A5F9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0E3A354B-A89E-903D-14C5-CC5955D730B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E17FDF40-0701-4543-144E-877F370B616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B9B221B3-EADC-7FF3-29E5-F5CAC0F9202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C797FA4-6DB2-424C-A45B-6C716324E5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C0B9564B-921C-D44A-B571-48DEA4FFA83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8F29733D-79EB-D72D-F895-96F06E22E4A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AEDD6CAF-06D2-3356-6F01-2B1C776CD1D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BC1E1E9E-19A2-AD1F-A6E5-5CB6BE1C4C6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>
            <a:extLst>
              <a:ext uri="{FF2B5EF4-FFF2-40B4-BE49-F238E27FC236}">
                <a16:creationId xmlns:a16="http://schemas.microsoft.com/office/drawing/2014/main" id="{10839339-20A4-7F90-A2DD-198F213C2F7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>
            <a:extLst>
              <a:ext uri="{FF2B5EF4-FFF2-40B4-BE49-F238E27FC236}">
                <a16:creationId xmlns:a16="http://schemas.microsoft.com/office/drawing/2014/main" id="{D1D56E33-5CDB-08BD-B70B-0A52319DEF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64A3E24-D751-5347-AE2B-B0A9561DEA5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8" charset="0"/>
        <a:ea typeface="ＭＳ Ｐゴシック" pitchFamily="-108" charset="-128"/>
        <a:cs typeface="ＭＳ Ｐゴシック" pitchFamily="-108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17297678-6F51-5219-4067-AE4893A644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F34DF9F1-428F-AB44-A243-C0DF0F45BC08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76E8A81E-95CA-0164-DF1F-A0E38123E0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D8463DC0-F234-8326-1976-7FC6AB877A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3133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55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8800" y="838200"/>
            <a:ext cx="1946275" cy="5257800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838200"/>
            <a:ext cx="5689600" cy="5257800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72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550275" cy="4495800"/>
          </a:xfrm>
        </p:spPr>
        <p:txBody>
          <a:bodyPr/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980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182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1662" y="1524000"/>
            <a:ext cx="3817938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5240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858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493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858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875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68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2875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68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28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462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6697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3008313" cy="914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62000"/>
            <a:ext cx="5111750" cy="53641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76400"/>
            <a:ext cx="3008313" cy="4449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813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6812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upper_img_Blank.jpg">
            <a:extLst>
              <a:ext uri="{FF2B5EF4-FFF2-40B4-BE49-F238E27FC236}">
                <a16:creationId xmlns:a16="http://schemas.microsoft.com/office/drawing/2014/main" id="{E237E6B0-A161-A490-5757-A3551EEB15D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9161463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>
            <a:extLst>
              <a:ext uri="{FF2B5EF4-FFF2-40B4-BE49-F238E27FC236}">
                <a16:creationId xmlns:a16="http://schemas.microsoft.com/office/drawing/2014/main" id="{37BF81CC-E6D5-F09E-2C5E-4E584726E7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838200"/>
            <a:ext cx="85502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7607FC5F-5549-9069-0BB8-092BD21548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88925" y="1676400"/>
            <a:ext cx="855027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3" name="Picture 2" descr="Instagram Links - College of Medicine | University of Saskatchewan">
            <a:extLst>
              <a:ext uri="{FF2B5EF4-FFF2-40B4-BE49-F238E27FC236}">
                <a16:creationId xmlns:a16="http://schemas.microsoft.com/office/drawing/2014/main" id="{344AF4B7-C014-E7A3-1B4E-2D3C26854F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799" y="201168"/>
            <a:ext cx="2950369" cy="56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Calibri"/>
          <a:ea typeface="ＭＳ Ｐゴシック" pitchFamily="-108" charset="-128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Calibri" pitchFamily="-108" charset="0"/>
          <a:ea typeface="ＭＳ Ｐゴシック" pitchFamily="-108" charset="-128"/>
          <a:cs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Calibri" pitchFamily="-108" charset="0"/>
          <a:ea typeface="ＭＳ Ｐゴシック" pitchFamily="-108" charset="-128"/>
          <a:cs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Calibri" pitchFamily="-108" charset="0"/>
          <a:ea typeface="ＭＳ Ｐゴシック" pitchFamily="-108" charset="-128"/>
          <a:cs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Calibri" pitchFamily="-108" charset="0"/>
          <a:ea typeface="ＭＳ Ｐゴシック" pitchFamily="-108" charset="-128"/>
          <a:cs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Black" pitchFamily="-10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Black" pitchFamily="-10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Black" pitchFamily="-10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 Black" pitchFamily="-108" charset="0"/>
        </a:defRPr>
      </a:lvl9pPr>
    </p:titleStyle>
    <p:bodyStyle>
      <a:lvl1pPr marL="269875" indent="-269875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itchFamily="2" charset="2"/>
        <a:buChar char="§"/>
        <a:defRPr sz="2800">
          <a:solidFill>
            <a:srgbClr val="000000"/>
          </a:solidFill>
          <a:latin typeface="Calibri"/>
          <a:ea typeface="ＭＳ Ｐゴシック" pitchFamily="-108" charset="-128"/>
          <a:cs typeface="Calibri"/>
        </a:defRPr>
      </a:lvl1pPr>
      <a:lvl2pPr marL="914400" indent="-457200" algn="l" rtl="0" eaLnBrk="0" fontAlgn="base" hangingPunct="0">
        <a:spcBef>
          <a:spcPct val="20000"/>
        </a:spcBef>
        <a:spcAft>
          <a:spcPct val="0"/>
        </a:spcAft>
        <a:buSzPct val="75000"/>
        <a:buFont typeface="Arial" panose="020B0604020202020204" pitchFamily="34" charset="0"/>
        <a:buAutoNum type="alphaLcParenR"/>
        <a:defRPr sz="2400">
          <a:solidFill>
            <a:srgbClr val="000000"/>
          </a:solidFill>
          <a:latin typeface="Calibri"/>
          <a:ea typeface="ＭＳ Ｐゴシック" pitchFamily="-108" charset="-128"/>
          <a:cs typeface="Calibri"/>
        </a:defRPr>
      </a:lvl2pPr>
      <a:lvl3pPr marL="1371600" indent="-457200" algn="l" rtl="0" eaLnBrk="0" fontAlgn="base" hangingPunct="0">
        <a:spcBef>
          <a:spcPct val="20000"/>
        </a:spcBef>
        <a:spcAft>
          <a:spcPct val="0"/>
        </a:spcAft>
        <a:buFont typeface="Times" pitchFamily="2" charset="0"/>
        <a:buChar char="•"/>
        <a:defRPr sz="2000">
          <a:solidFill>
            <a:srgbClr val="000000"/>
          </a:solidFill>
          <a:latin typeface="Calibri"/>
          <a:ea typeface="ＭＳ Ｐゴシック" pitchFamily="-108" charset="-128"/>
          <a:cs typeface="Calibri"/>
        </a:defRPr>
      </a:lvl3pPr>
      <a:lvl4pPr marL="1752600" indent="-381000" algn="l" rtl="0" eaLnBrk="0" fontAlgn="base" hangingPunct="0">
        <a:spcBef>
          <a:spcPct val="20000"/>
        </a:spcBef>
        <a:spcAft>
          <a:spcPct val="0"/>
        </a:spcAft>
        <a:buFont typeface="Times" pitchFamily="2" charset="0"/>
        <a:buChar char="•"/>
        <a:defRPr sz="1600">
          <a:solidFill>
            <a:srgbClr val="000000"/>
          </a:solidFill>
          <a:latin typeface="Calibri"/>
          <a:ea typeface="ＭＳ Ｐゴシック" pitchFamily="-108" charset="-128"/>
          <a:cs typeface="Calibri"/>
        </a:defRPr>
      </a:lvl4pPr>
      <a:lvl5pPr marL="2209800" indent="-381000" algn="l" rtl="0" eaLnBrk="0" fontAlgn="base" hangingPunct="0">
        <a:spcBef>
          <a:spcPct val="20000"/>
        </a:spcBef>
        <a:spcAft>
          <a:spcPct val="0"/>
        </a:spcAft>
        <a:buFont typeface="Times" pitchFamily="2" charset="0"/>
        <a:buChar char="•"/>
        <a:defRPr sz="1600">
          <a:solidFill>
            <a:srgbClr val="000000"/>
          </a:solidFill>
          <a:latin typeface="Calibri"/>
          <a:ea typeface="ＭＳ Ｐゴシック" pitchFamily="-108" charset="-128"/>
          <a:cs typeface="Calibri"/>
        </a:defRPr>
      </a:lvl5pPr>
      <a:lvl6pPr marL="2667000" indent="-381000" algn="l" rtl="0" fontAlgn="base">
        <a:spcBef>
          <a:spcPct val="20000"/>
        </a:spcBef>
        <a:spcAft>
          <a:spcPct val="0"/>
        </a:spcAft>
        <a:buFont typeface="Times" pitchFamily="-108" charset="0"/>
        <a:buChar char="•"/>
        <a:defRPr sz="2000">
          <a:solidFill>
            <a:srgbClr val="FFFFFF"/>
          </a:solidFill>
          <a:latin typeface="Georgia" pitchFamily="-108" charset="0"/>
          <a:ea typeface="ＭＳ Ｐゴシック" pitchFamily="-108" charset="-128"/>
        </a:defRPr>
      </a:lvl6pPr>
      <a:lvl7pPr marL="3124200" indent="-381000" algn="l" rtl="0" fontAlgn="base">
        <a:spcBef>
          <a:spcPct val="20000"/>
        </a:spcBef>
        <a:spcAft>
          <a:spcPct val="0"/>
        </a:spcAft>
        <a:buFont typeface="Times" pitchFamily="-108" charset="0"/>
        <a:buChar char="•"/>
        <a:defRPr sz="2000">
          <a:solidFill>
            <a:srgbClr val="FFFFFF"/>
          </a:solidFill>
          <a:latin typeface="Georgia" pitchFamily="-108" charset="0"/>
          <a:ea typeface="ＭＳ Ｐゴシック" pitchFamily="-108" charset="-128"/>
        </a:defRPr>
      </a:lvl7pPr>
      <a:lvl8pPr marL="3581400" indent="-381000" algn="l" rtl="0" fontAlgn="base">
        <a:spcBef>
          <a:spcPct val="20000"/>
        </a:spcBef>
        <a:spcAft>
          <a:spcPct val="0"/>
        </a:spcAft>
        <a:buFont typeface="Times" pitchFamily="-108" charset="0"/>
        <a:buChar char="•"/>
        <a:defRPr sz="2000">
          <a:solidFill>
            <a:srgbClr val="FFFFFF"/>
          </a:solidFill>
          <a:latin typeface="Georgia" pitchFamily="-108" charset="0"/>
          <a:ea typeface="ＭＳ Ｐゴシック" pitchFamily="-108" charset="-128"/>
        </a:defRPr>
      </a:lvl8pPr>
      <a:lvl9pPr marL="4038600" indent="-381000" algn="l" rtl="0" fontAlgn="base">
        <a:spcBef>
          <a:spcPct val="20000"/>
        </a:spcBef>
        <a:spcAft>
          <a:spcPct val="0"/>
        </a:spcAft>
        <a:buFont typeface="Times" pitchFamily="-108" charset="0"/>
        <a:buChar char="•"/>
        <a:defRPr sz="2000">
          <a:solidFill>
            <a:srgbClr val="FFFFFF"/>
          </a:solidFill>
          <a:latin typeface="Georgia" pitchFamily="-108" charset="0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lm.nih.gov/bsd/uniform_requirements.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library.usask.ca/copyright/general-information/copyright-guidelines.php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teaching.usask.ca/curriculum/indigenous_voices/land-acknowledgements/module.php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>
            <a:extLst>
              <a:ext uri="{FF2B5EF4-FFF2-40B4-BE49-F238E27FC236}">
                <a16:creationId xmlns:a16="http://schemas.microsoft.com/office/drawing/2014/main" id="{2550F3A1-4E42-E285-799F-32435710A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5063" y="34385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099" name="Rectangle 12">
            <a:extLst>
              <a:ext uri="{FF2B5EF4-FFF2-40B4-BE49-F238E27FC236}">
                <a16:creationId xmlns:a16="http://schemas.microsoft.com/office/drawing/2014/main" id="{97E744E6-E3F5-BE5B-8E59-AF20104EC7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4713" y="53181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4100" name="Picture 11" descr="Usask-Logo-70K.png">
            <a:extLst>
              <a:ext uri="{FF2B5EF4-FFF2-40B4-BE49-F238E27FC236}">
                <a16:creationId xmlns:a16="http://schemas.microsoft.com/office/drawing/2014/main" id="{D1C7ED2C-5353-C4A8-E229-1ED732E6FD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495800"/>
            <a:ext cx="18288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0">
            <a:extLst>
              <a:ext uri="{FF2B5EF4-FFF2-40B4-BE49-F238E27FC236}">
                <a16:creationId xmlns:a16="http://schemas.microsoft.com/office/drawing/2014/main" id="{4D9470DA-27B2-EED9-9875-AE369E3C4D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5003800"/>
            <a:ext cx="279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1" descr="upper_img_greenbars.png">
            <a:extLst>
              <a:ext uri="{FF2B5EF4-FFF2-40B4-BE49-F238E27FC236}">
                <a16:creationId xmlns:a16="http://schemas.microsoft.com/office/drawing/2014/main" id="{21F406F0-CE62-AB88-34B6-7F3FD6ECE8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6200"/>
            <a:ext cx="91440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Rectangle 17">
            <a:extLst>
              <a:ext uri="{FF2B5EF4-FFF2-40B4-BE49-F238E27FC236}">
                <a16:creationId xmlns:a16="http://schemas.microsoft.com/office/drawing/2014/main" id="{762FCB3F-2534-DC35-6C33-4E3CD2337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05200"/>
            <a:ext cx="9144000" cy="381000"/>
          </a:xfrm>
          <a:prstGeom prst="rect">
            <a:avLst/>
          </a:prstGeom>
          <a:solidFill>
            <a:srgbClr val="8FD634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104" name="Rectangle 3">
            <a:extLst>
              <a:ext uri="{FF2B5EF4-FFF2-40B4-BE49-F238E27FC236}">
                <a16:creationId xmlns:a16="http://schemas.microsoft.com/office/drawing/2014/main" id="{057E14DF-BE74-DCA3-046A-06013A18E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4695825"/>
            <a:ext cx="802798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CA" altLang="en-US" sz="3600" b="1">
                <a:solidFill>
                  <a:schemeClr val="bg2"/>
                </a:solidFill>
                <a:latin typeface="Calibri" panose="020F0502020204030204" pitchFamily="34" charset="0"/>
              </a:rPr>
              <a:t>Lecture Title &amp; Course #</a:t>
            </a:r>
          </a:p>
        </p:txBody>
      </p:sp>
      <p:sp>
        <p:nvSpPr>
          <p:cNvPr id="4105" name="Rectangle 4">
            <a:extLst>
              <a:ext uri="{FF2B5EF4-FFF2-40B4-BE49-F238E27FC236}">
                <a16:creationId xmlns:a16="http://schemas.microsoft.com/office/drawing/2014/main" id="{C298A06F-5099-B40D-ED3C-555A6FFBC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5994400"/>
            <a:ext cx="4648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SzPct val="75000"/>
              <a:buFont typeface="Wingdings" pitchFamily="2" charset="2"/>
              <a:buNone/>
            </a:pPr>
            <a:r>
              <a:rPr lang="en-CA" altLang="en-US">
                <a:solidFill>
                  <a:schemeClr val="bg1"/>
                </a:solidFill>
                <a:latin typeface="Calibri" panose="020F0502020204030204" pitchFamily="34" charset="0"/>
              </a:rPr>
              <a:t>Presenter name; credentials; date</a:t>
            </a:r>
          </a:p>
        </p:txBody>
      </p:sp>
      <p:sp>
        <p:nvSpPr>
          <p:cNvPr id="4106" name="Rectangle 2">
            <a:extLst>
              <a:ext uri="{FF2B5EF4-FFF2-40B4-BE49-F238E27FC236}">
                <a16:creationId xmlns:a16="http://schemas.microsoft.com/office/drawing/2014/main" id="{F9C44502-FC1C-4FD1-B722-EC4B353D1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6096000"/>
            <a:ext cx="53498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 sz="2500">
                <a:solidFill>
                  <a:schemeClr val="bg1"/>
                </a:solidFill>
                <a:latin typeface="Calibri" panose="020F0502020204030204" pitchFamily="34" charset="0"/>
              </a:rPr>
              <a:t>www.usask.ca</a:t>
            </a:r>
          </a:p>
        </p:txBody>
      </p:sp>
      <p:pic>
        <p:nvPicPr>
          <p:cNvPr id="4107" name="Picture 1">
            <a:extLst>
              <a:ext uri="{FF2B5EF4-FFF2-40B4-BE49-F238E27FC236}">
                <a16:creationId xmlns:a16="http://schemas.microsoft.com/office/drawing/2014/main" id="{DAF4A7D0-EF6C-4C37-5AE8-DD1E1A0836F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" t="501" r="16603" b="8810"/>
          <a:stretch/>
        </p:blipFill>
        <p:spPr bwMode="auto">
          <a:xfrm>
            <a:off x="5024620" y="896359"/>
            <a:ext cx="4119380" cy="2989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>
            <a:extLst>
              <a:ext uri="{FF2B5EF4-FFF2-40B4-BE49-F238E27FC236}">
                <a16:creationId xmlns:a16="http://schemas.microsoft.com/office/drawing/2014/main" id="{A3858834-0BE3-1A79-4A30-658BB8675AF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2" descr="Aerial-1_cropped.jpg">
            <a:extLst>
              <a:ext uri="{FF2B5EF4-FFF2-40B4-BE49-F238E27FC236}">
                <a16:creationId xmlns:a16="http://schemas.microsoft.com/office/drawing/2014/main" id="{CC3940FB-4224-1041-54D1-DD0DABE8BD9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2" r="17160"/>
          <a:stretch/>
        </p:blipFill>
        <p:spPr bwMode="auto">
          <a:xfrm>
            <a:off x="-1" y="894958"/>
            <a:ext cx="5024621" cy="2991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049F0A94-41D3-01A1-4BE4-1788C94F8C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Conflict of Interest Declaration</a:t>
            </a:r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B3AA40FF-A1DB-4A53-EB29-CBFA07C7BE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altLang="en-US" sz="2400" dirty="0"/>
              <a:t>I do not have an affiliation (financial or otherwise) with a pharmaceutical, medical device or communications organization.</a:t>
            </a:r>
          </a:p>
          <a:p>
            <a:pPr marL="0" indent="0">
              <a:buFont typeface="Arial" charset="0"/>
              <a:buNone/>
              <a:defRPr/>
            </a:pPr>
            <a:r>
              <a:rPr lang="en-CA" sz="2400" b="1" dirty="0"/>
              <a:t>OR</a:t>
            </a:r>
          </a:p>
          <a:p>
            <a:pPr marL="0" indent="0">
              <a:buFont typeface="Arial" charset="0"/>
              <a:buNone/>
              <a:defRPr/>
            </a:pPr>
            <a:r>
              <a:rPr lang="en-CA" sz="2400" dirty="0"/>
              <a:t>Relationships with Commercial Interests: </a:t>
            </a:r>
          </a:p>
          <a:p>
            <a:pPr lvl="1">
              <a:defRPr/>
            </a:pPr>
            <a:r>
              <a:rPr lang="en-CA" sz="1800" dirty="0"/>
              <a:t>Grants/Research Support</a:t>
            </a:r>
          </a:p>
          <a:p>
            <a:pPr lvl="1">
              <a:defRPr/>
            </a:pPr>
            <a:r>
              <a:rPr lang="en-CA" sz="1800" dirty="0"/>
              <a:t>Speakers Bureau/Honoraria</a:t>
            </a:r>
          </a:p>
          <a:p>
            <a:pPr lvl="1">
              <a:defRPr/>
            </a:pPr>
            <a:r>
              <a:rPr lang="en-CA" sz="1800" dirty="0"/>
              <a:t>Consulting Fees</a:t>
            </a:r>
          </a:p>
          <a:p>
            <a:pPr lvl="1">
              <a:defRPr/>
            </a:pPr>
            <a:r>
              <a:rPr lang="en-CA" sz="1800" dirty="0"/>
              <a:t>Other</a:t>
            </a:r>
          </a:p>
          <a:p>
            <a:pPr>
              <a:defRPr/>
            </a:pPr>
            <a:r>
              <a:rPr lang="en-CA" sz="2400" dirty="0"/>
              <a:t>If experimental or 'off-label-indication' treatments are discussed with students during teaching sessions please identify them as such.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altLang="en-US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BC41CF71-7C5A-9BBA-7A2B-C8DDE8CCDF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Objectives</a:t>
            </a:r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6C5A34BD-AB53-6E69-0536-7DCCA36A72D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2133600"/>
            <a:ext cx="8550275" cy="4495800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CA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List the session objectives that are attached to the session on One45</a:t>
            </a:r>
          </a:p>
          <a:p>
            <a:pPr eaLnBrk="1" hangingPunct="1">
              <a:spcAft>
                <a:spcPts val="1200"/>
              </a:spcAft>
            </a:pPr>
            <a:r>
              <a:rPr lang="en-CA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These objectives are what need to be taught in your session</a:t>
            </a:r>
          </a:p>
          <a:p>
            <a:pPr eaLnBrk="1" hangingPunct="1">
              <a:spcAft>
                <a:spcPts val="1200"/>
              </a:spcAft>
            </a:pPr>
            <a:r>
              <a:rPr lang="en-CA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The exam questions need to come from what is taught and must link back to the objectives</a:t>
            </a:r>
          </a:p>
          <a:p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A93B9CC2-3C63-FD03-4DD6-98CDA59607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Do you need a handout?</a:t>
            </a:r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379A86B8-15E6-CC4D-B2E3-6C5D27F718C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1905000"/>
            <a:ext cx="8550275" cy="44958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CA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PowerPoint is designed as an aide to conveying information, not the means of conveying it</a:t>
            </a:r>
          </a:p>
          <a:p>
            <a:pPr>
              <a:spcAft>
                <a:spcPts val="1200"/>
              </a:spcAft>
            </a:pPr>
            <a:r>
              <a:rPr lang="en-CA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Consider the 5x5 suggestion (~5 bullet points with ~5 words per point)</a:t>
            </a:r>
          </a:p>
          <a:p>
            <a:pPr>
              <a:spcAft>
                <a:spcPts val="1200"/>
              </a:spcAft>
            </a:pPr>
            <a:r>
              <a:rPr lang="en-CA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Use PowerPoint to address large overreaching content</a:t>
            </a:r>
          </a:p>
          <a:p>
            <a:pPr>
              <a:spcAft>
                <a:spcPts val="1200"/>
              </a:spcAft>
            </a:pPr>
            <a:r>
              <a:rPr lang="en-CA" altLang="en-US" u="sng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Handouts</a:t>
            </a:r>
            <a:r>
              <a:rPr lang="en-CA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are a better means to convey specifics of content.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07865E9F-97D7-A210-2663-5753B7F168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Pace your lecture</a:t>
            </a:r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AF937D9E-AAC4-CE7B-CCBB-D9E097F6489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90600" y="1828800"/>
            <a:ext cx="5715000" cy="4267200"/>
          </a:xfrm>
        </p:spPr>
        <p:txBody>
          <a:bodyPr/>
          <a:lstStyle/>
          <a:p>
            <a:pPr eaLnBrk="1" hangingPunct="1"/>
            <a:r>
              <a:rPr lang="en-CA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No more than one slide per minute of lecture time</a:t>
            </a:r>
          </a:p>
          <a:p>
            <a:pPr eaLnBrk="1" hangingPunct="1"/>
            <a:endParaRPr lang="en-CA" altLang="en-US" sz="160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eaLnBrk="1" hangingPunct="1"/>
            <a:r>
              <a:rPr lang="en-CA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Remember each hour of lecture is actually </a:t>
            </a:r>
            <a:r>
              <a:rPr lang="en-CA" altLang="en-US" b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only 50 minutes </a:t>
            </a:r>
            <a:r>
              <a:rPr lang="en-CA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of time with the students</a:t>
            </a:r>
          </a:p>
          <a:p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17412" name="Picture 4" descr="C:\Users\kaytorchrista\AppData\Local\Microsoft\Windows\Temporary Internet Files\Content.IE5\2LPYDA2A\Red_clock[1].png">
            <a:extLst>
              <a:ext uri="{FF2B5EF4-FFF2-40B4-BE49-F238E27FC236}">
                <a16:creationId xmlns:a16="http://schemas.microsoft.com/office/drawing/2014/main" id="{8F55AF9E-49D4-D29B-E7BA-A886A6D81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588" y="10287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03985D41-3856-8B3B-33D2-D99786DD73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Use Pictures</a:t>
            </a:r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2772793B-1BEA-9991-29E5-B70BEA73D5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Consider including pictures, diagrams, or other representations that help students understand the concepts you are presenting </a:t>
            </a:r>
          </a:p>
          <a:p>
            <a:pPr eaLnBrk="1" hangingPunct="1"/>
            <a:endParaRPr lang="en-CA" altLang="en-US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eaLnBrk="1" hangingPunct="1"/>
            <a:r>
              <a:rPr lang="en-CA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How can you visually convey the message?</a:t>
            </a:r>
          </a:p>
          <a:p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18436" name="Picture 2" descr="C:\Users\kaytorchrista\AppData\Local\Microsoft\Windows\Temporary Internet Files\Content.IE5\W55SYWO4\teacher_pointing_at_blackboard[1].png">
            <a:extLst>
              <a:ext uri="{FF2B5EF4-FFF2-40B4-BE49-F238E27FC236}">
                <a16:creationId xmlns:a16="http://schemas.microsoft.com/office/drawing/2014/main" id="{295114E8-6BB8-3269-4E9C-AA1B2441B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343400"/>
            <a:ext cx="21907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09AECBE0-24F2-F228-BB47-CFA3B3A26A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Pictures and Diagrams</a:t>
            </a:r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B3F9637A-96EE-9DE3-8360-A25E20055D1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Need to have the explanations and labels with them to be meaningful</a:t>
            </a:r>
          </a:p>
          <a:p>
            <a:endParaRPr lang="en-CA" altLang="en-US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r>
              <a:rPr lang="en-CA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So students understand why the picture is used in the context of the lecture</a:t>
            </a:r>
          </a:p>
          <a:p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19460" name="Picture 3">
            <a:extLst>
              <a:ext uri="{FF2B5EF4-FFF2-40B4-BE49-F238E27FC236}">
                <a16:creationId xmlns:a16="http://schemas.microsoft.com/office/drawing/2014/main" id="{739A3A85-B322-5B8B-BA16-2C534E6A2B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48100"/>
            <a:ext cx="2057400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AB95218D-CA00-5B38-2A26-82FC8C3CDE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Add your labels</a:t>
            </a:r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BBB3CF7A-7189-1AEE-5531-ECFC3ADE3B3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7940675" cy="4495800"/>
          </a:xfrm>
        </p:spPr>
        <p:txBody>
          <a:bodyPr/>
          <a:lstStyle/>
          <a:p>
            <a:r>
              <a:rPr lang="en-CA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If there is something specific in a diagram or picture that you are referring to in your lecture,  use arrows or circles to draw attention to it.</a:t>
            </a:r>
          </a:p>
          <a:p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20484" name="Picture 1">
            <a:extLst>
              <a:ext uri="{FF2B5EF4-FFF2-40B4-BE49-F238E27FC236}">
                <a16:creationId xmlns:a16="http://schemas.microsoft.com/office/drawing/2014/main" id="{B597D068-6E9A-7A8E-043F-9B636EFD92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438400"/>
            <a:ext cx="1066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2">
            <a:extLst>
              <a:ext uri="{FF2B5EF4-FFF2-40B4-BE49-F238E27FC236}">
                <a16:creationId xmlns:a16="http://schemas.microsoft.com/office/drawing/2014/main" id="{5482D2F9-5D28-E7D9-FF9F-7F6087EC64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86397">
            <a:off x="1530351" y="2873375"/>
            <a:ext cx="104775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27AF71A4-0833-070A-643C-4A0FC72266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Ask questions</a:t>
            </a: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CD30AC80-8254-6B8D-38DD-CFE0A85804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2057400"/>
            <a:ext cx="8550275" cy="4495800"/>
          </a:xfrm>
        </p:spPr>
        <p:txBody>
          <a:bodyPr/>
          <a:lstStyle/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An essential active learning strategy:</a:t>
            </a:r>
          </a:p>
          <a:p>
            <a:pPr lvl="1"/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Keeps learners engaged &amp; involved</a:t>
            </a:r>
          </a:p>
          <a:p>
            <a:pPr lvl="1"/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Ensures that learners are following along</a:t>
            </a:r>
          </a:p>
          <a:p>
            <a:pPr lvl="1"/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Encourages thinking – especially higher order questions beyond memorization</a:t>
            </a:r>
          </a:p>
        </p:txBody>
      </p:sp>
      <p:pic>
        <p:nvPicPr>
          <p:cNvPr id="21508" name="Picture 3">
            <a:extLst>
              <a:ext uri="{FF2B5EF4-FFF2-40B4-BE49-F238E27FC236}">
                <a16:creationId xmlns:a16="http://schemas.microsoft.com/office/drawing/2014/main" id="{0E295785-4F5C-3EF9-E86B-D5247D62C1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114800"/>
            <a:ext cx="3556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7CAEE97D-2685-E4DD-2D27-A327586653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Cite your sources</a:t>
            </a:r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F86799AF-2BB3-4B51-F7E7-D50899488EC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1828800"/>
            <a:ext cx="8550275" cy="3810000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CA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Please use the International Committee of Medical Journal Editors (ICMJE) citation format</a:t>
            </a:r>
          </a:p>
          <a:p>
            <a:pPr eaLnBrk="1" hangingPunct="1">
              <a:spcAft>
                <a:spcPts val="1200"/>
              </a:spcAft>
            </a:pPr>
            <a:endParaRPr lang="en-CA" altLang="en-US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eaLnBrk="1" hangingPunct="1">
              <a:spcAft>
                <a:spcPts val="1200"/>
              </a:spcAft>
            </a:pPr>
            <a:r>
              <a:rPr lang="en-CA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Examples of this citation format are available at </a:t>
            </a:r>
            <a:r>
              <a:rPr lang="en-CA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  <a:hlinkClick r:id="rId2"/>
              </a:rPr>
              <a:t>www.nlm.nih.gov/bsd/uniform_requirements.html</a:t>
            </a:r>
            <a:r>
              <a:rPr lang="en-CA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</a:p>
          <a:p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A3BC8286-9C47-564E-CA42-29226C4435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Copyright questions?</a:t>
            </a: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8C61E4C2-E2B7-481C-801C-6B6C440E590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2057400"/>
            <a:ext cx="8550275" cy="4495800"/>
          </a:xfrm>
        </p:spPr>
        <p:txBody>
          <a:bodyPr/>
          <a:lstStyle/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Copyrighted images (with source cited) can be shared for educational purposes under copyright law  </a:t>
            </a:r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  <a:hlinkClick r:id="rId2"/>
              </a:rPr>
              <a:t>U of S copyright info</a:t>
            </a:r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23556" name="Picture 1">
            <a:extLst>
              <a:ext uri="{FF2B5EF4-FFF2-40B4-BE49-F238E27FC236}">
                <a16:creationId xmlns:a16="http://schemas.microsoft.com/office/drawing/2014/main" id="{CBF28790-709A-ACC4-B164-780B753F31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305300"/>
            <a:ext cx="4760913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E3FDBE2B-CA8F-128A-38A4-1D983CA320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066800"/>
            <a:ext cx="8550275" cy="2057400"/>
          </a:xfrm>
        </p:spPr>
        <p:txBody>
          <a:bodyPr/>
          <a:lstStyle/>
          <a:p>
            <a:pPr algn="ctr"/>
            <a:r>
              <a:rPr lang="en-CA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Slides below have tips/advice to improve your PowerPoint</a:t>
            </a:r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97617EB1-3BBC-EFB0-F154-C6847E7EDD6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3657600"/>
            <a:ext cx="8550275" cy="2438400"/>
          </a:xfrm>
        </p:spPr>
        <p:txBody>
          <a:bodyPr/>
          <a:lstStyle/>
          <a:p>
            <a:r>
              <a:rPr lang="en-CA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Feel free to hide them (right click – “hide slide”), delete, or simply put them after your conclusion/summary</a:t>
            </a:r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540196B2-0EF0-7BA2-5F15-6C6C0A8310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Choices for presentations</a:t>
            </a:r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9E3A0DB6-3EAF-E12B-01DE-5D4DC75DE31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39713" y="2376488"/>
            <a:ext cx="8550275" cy="4495800"/>
          </a:xfrm>
        </p:spPr>
        <p:txBody>
          <a:bodyPr/>
          <a:lstStyle/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If you want to exclude certain images from your posted PowerPoint, please submit a separate version (minus those images) for posting</a:t>
            </a:r>
          </a:p>
          <a:p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24580" name="Picture 1">
            <a:extLst>
              <a:ext uri="{FF2B5EF4-FFF2-40B4-BE49-F238E27FC236}">
                <a16:creationId xmlns:a16="http://schemas.microsoft.com/office/drawing/2014/main" id="{B7563910-58D2-5A22-F90E-C76DD12D1D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114800"/>
            <a:ext cx="3014663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C6389FE9-F205-B5F2-C793-7DD67DD25F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Spell out the acronyms</a:t>
            </a:r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FB78D28F-9773-FC2C-7658-9992FCB0ED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ts val="1200"/>
              </a:spcAft>
              <a:defRPr/>
            </a:pPr>
            <a:r>
              <a:rPr lang="en-CA" dirty="0"/>
              <a:t>The first time you use an acronym in your presentation, spell it out</a:t>
            </a:r>
          </a:p>
          <a:p>
            <a:pPr eaLnBrk="1" hangingPunct="1">
              <a:defRPr/>
            </a:pPr>
            <a:r>
              <a:rPr lang="en-CA" dirty="0"/>
              <a:t>On the last page of your presentation, spell out the full name of each acronym you used during your presentation</a:t>
            </a:r>
          </a:p>
          <a:p>
            <a:pPr eaLnBrk="1" hangingPunct="1">
              <a:defRPr/>
            </a:pPr>
            <a:endParaRPr lang="en-CA" sz="1800" dirty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CA" sz="2400" dirty="0"/>
              <a:t>Examples</a:t>
            </a:r>
          </a:p>
          <a:p>
            <a:pPr lvl="1" eaLnBrk="1" hangingPunct="1">
              <a:defRPr/>
            </a:pPr>
            <a:r>
              <a:rPr lang="en-CA" dirty="0"/>
              <a:t>UGME – undergraduate medical education</a:t>
            </a:r>
          </a:p>
          <a:p>
            <a:pPr lvl="1" eaLnBrk="1" hangingPunct="1">
              <a:defRPr/>
            </a:pPr>
            <a:r>
              <a:rPr lang="en-CA" dirty="0"/>
              <a:t>CoM – College of Medicine</a:t>
            </a:r>
          </a:p>
          <a:p>
            <a:pPr>
              <a:defRPr/>
            </a:pPr>
            <a:endParaRPr lang="en-US" altLang="en-US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6F56F14D-631B-7956-1C43-191C119B6A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Closure</a:t>
            </a: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8130D8E8-501E-649B-F368-87616BDF378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Don’t forget to have a </a:t>
            </a:r>
            <a:r>
              <a:rPr lang="en-US" altLang="en-US" b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summary slide </a:t>
            </a:r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emphasizing main ideas, pearls, or take home points</a:t>
            </a:r>
          </a:p>
          <a:p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Use your objectives as a guide</a:t>
            </a:r>
          </a:p>
          <a:p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Consider first asking learners some questions to ensure they have internalized the important points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D89326AA-C82A-65C6-1F2A-27B474731D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Save your work</a:t>
            </a:r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56694813-5911-E732-C62B-22EE0B55D22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The students use the notes area below the slides to type their notes during lectures</a:t>
            </a:r>
          </a:p>
          <a:p>
            <a:endParaRPr lang="en-CA" altLang="en-US" sz="160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r>
              <a:rPr lang="en-CA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Please save your work as a power point file so the students can use the file for their note taking</a:t>
            </a:r>
          </a:p>
          <a:p>
            <a:endParaRPr lang="en-CA" altLang="en-US" sz="140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r>
              <a:rPr lang="en-CA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Submit your PowerPoint to the course admin </a:t>
            </a:r>
            <a:r>
              <a:rPr lang="en-CA" altLang="en-US" b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5 working days </a:t>
            </a:r>
            <a:r>
              <a:rPr lang="en-CA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before your presentation</a:t>
            </a:r>
          </a:p>
          <a:p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>
            <a:extLst>
              <a:ext uri="{FF2B5EF4-FFF2-40B4-BE49-F238E27FC236}">
                <a16:creationId xmlns:a16="http://schemas.microsoft.com/office/drawing/2014/main" id="{C0D763CB-A7CB-1924-F2E6-A2CE238A6D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0825" y="2209800"/>
            <a:ext cx="8550275" cy="4495800"/>
          </a:xfrm>
        </p:spPr>
        <p:txBody>
          <a:bodyPr/>
          <a:lstStyle/>
          <a:p>
            <a:r>
              <a:rPr lang="en-CA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Thank you for taking the time to make your presentation student-friendly</a:t>
            </a:r>
          </a:p>
          <a:p>
            <a:endParaRPr lang="en-CA" altLang="en-US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r>
              <a:rPr lang="en-CA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If you have any questions about the template or preparing your PowerPoint presentation, please contact your module director.</a:t>
            </a:r>
          </a:p>
        </p:txBody>
      </p:sp>
      <p:pic>
        <p:nvPicPr>
          <p:cNvPr id="28675" name="Picture 4">
            <a:extLst>
              <a:ext uri="{FF2B5EF4-FFF2-40B4-BE49-F238E27FC236}">
                <a16:creationId xmlns:a16="http://schemas.microsoft.com/office/drawing/2014/main" id="{6E3CD512-5F1C-0D2E-2C76-72A1BF3D2B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863" y="381000"/>
            <a:ext cx="4648200" cy="203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D52D34DB-47DC-F5CC-CFFE-F8A6AA6B77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Diversity and Inclusivity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83115-9539-9255-2871-FCB5B90CE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00200"/>
            <a:ext cx="8550275" cy="464820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dirty="0"/>
              <a:t>Please keep the following in mind:</a:t>
            </a:r>
          </a:p>
          <a:p>
            <a:pPr>
              <a:defRPr/>
            </a:pPr>
            <a:r>
              <a:rPr lang="en-US" dirty="0"/>
              <a:t>Land acknowledgement </a:t>
            </a:r>
            <a:r>
              <a:rPr lang="en-CA" sz="900" dirty="0">
                <a:hlinkClick r:id="rId2"/>
              </a:rPr>
              <a:t>https://teaching.usask.ca/curriculum/indigenous_voices/land-acknowledgements/module.php</a:t>
            </a:r>
            <a:endParaRPr lang="en-US" sz="900" dirty="0"/>
          </a:p>
          <a:p>
            <a:pPr>
              <a:defRPr/>
            </a:pPr>
            <a:r>
              <a:rPr lang="en-US" dirty="0"/>
              <a:t>Language</a:t>
            </a:r>
          </a:p>
          <a:p>
            <a:pPr lvl="1">
              <a:defRPr/>
            </a:pPr>
            <a:r>
              <a:rPr lang="en-US" dirty="0"/>
              <a:t>Analogies, idioms, acronyms</a:t>
            </a:r>
          </a:p>
          <a:p>
            <a:pPr lvl="1">
              <a:defRPr/>
            </a:pPr>
            <a:r>
              <a:rPr lang="en-US" dirty="0"/>
              <a:t>Avoid if possible or include definitions when necessary</a:t>
            </a:r>
          </a:p>
          <a:p>
            <a:pPr lvl="1">
              <a:defRPr/>
            </a:pPr>
            <a:r>
              <a:rPr lang="en-US" dirty="0"/>
              <a:t>Avoid phrases that suggest victimhood</a:t>
            </a:r>
          </a:p>
          <a:p>
            <a:pPr>
              <a:defRPr/>
            </a:pPr>
            <a:r>
              <a:rPr lang="en-US" dirty="0"/>
              <a:t>Images</a:t>
            </a:r>
          </a:p>
          <a:p>
            <a:pPr lvl="1">
              <a:defRPr/>
            </a:pPr>
            <a:r>
              <a:rPr lang="en-US" dirty="0"/>
              <a:t>Ensure diverse representation in photos</a:t>
            </a:r>
          </a:p>
          <a:p>
            <a:pPr>
              <a:defRPr/>
            </a:pPr>
            <a:r>
              <a:rPr lang="en-US" dirty="0"/>
              <a:t>Cases </a:t>
            </a:r>
          </a:p>
          <a:p>
            <a:pPr lvl="1">
              <a:defRPr/>
            </a:pPr>
            <a:r>
              <a:rPr lang="en-US" dirty="0"/>
              <a:t>Include diversity</a:t>
            </a:r>
          </a:p>
          <a:p>
            <a:pPr lvl="1">
              <a:defRPr/>
            </a:pPr>
            <a:r>
              <a:rPr lang="en-US" dirty="0"/>
              <a:t>Avoid stereotyping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FAD242B4-BCC4-AC6A-9F98-58800EC3DA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Diversity and Inclusivity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3E9AFC-5835-A5D6-5F78-6D09526211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Ethnicity</a:t>
            </a:r>
          </a:p>
          <a:p>
            <a:pPr lvl="1">
              <a:defRPr/>
            </a:pPr>
            <a:r>
              <a:rPr lang="en-US" dirty="0"/>
              <a:t>How can you be inclusive? How will your students identify and see themselves in the content?</a:t>
            </a:r>
          </a:p>
          <a:p>
            <a:pPr marL="457200" lvl="1" indent="0">
              <a:buFont typeface="Arial" panose="020B0604020202020204" pitchFamily="34" charset="0"/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Gender</a:t>
            </a:r>
          </a:p>
          <a:p>
            <a:pPr lvl="1">
              <a:defRPr/>
            </a:pPr>
            <a:r>
              <a:rPr lang="en-US" dirty="0"/>
              <a:t>Use gender neutral terms (i.e. people, y’all, team, etc.)</a:t>
            </a:r>
          </a:p>
          <a:p>
            <a:pPr lvl="1">
              <a:defRPr/>
            </a:pPr>
            <a:r>
              <a:rPr lang="en-US" dirty="0"/>
              <a:t>Share pronouns (she/her; he/him; they</a:t>
            </a:r>
            <a:r>
              <a:rPr lang="en-US"/>
              <a:t>/them; etc</a:t>
            </a:r>
            <a:r>
              <a:rPr lang="en-US" dirty="0"/>
              <a:t>.)</a:t>
            </a:r>
          </a:p>
          <a:p>
            <a:pPr lvl="1">
              <a:defRPr/>
            </a:pPr>
            <a:r>
              <a:rPr lang="en-US" dirty="0"/>
              <a:t>Ask people how they would like to be identified</a:t>
            </a:r>
          </a:p>
          <a:p>
            <a:pPr marL="457200" lvl="1" indent="0">
              <a:buFont typeface="Arial" panose="020B0604020202020204" pitchFamily="34" charset="0"/>
              <a:buNone/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E3531C65-D54E-BFD9-C0CD-5A66BADC37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Introductions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F3FD9-3E8C-B114-C7FC-F373AAC36C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Ensure you introduce yourself!</a:t>
            </a:r>
          </a:p>
          <a:p>
            <a:pPr>
              <a:defRPr/>
            </a:pPr>
            <a:r>
              <a:rPr lang="en-US" dirty="0"/>
              <a:t>Things to consider:</a:t>
            </a:r>
          </a:p>
          <a:p>
            <a:pPr lvl="1">
              <a:defRPr/>
            </a:pPr>
            <a:r>
              <a:rPr lang="en-US" dirty="0"/>
              <a:t>Pronouns</a:t>
            </a:r>
          </a:p>
          <a:p>
            <a:pPr lvl="1">
              <a:defRPr/>
            </a:pPr>
            <a:r>
              <a:rPr lang="en-US" dirty="0"/>
              <a:t>Background</a:t>
            </a:r>
          </a:p>
          <a:p>
            <a:pPr lvl="1">
              <a:defRPr/>
            </a:pPr>
            <a:r>
              <a:rPr lang="en-US" dirty="0"/>
              <a:t>How you see the world</a:t>
            </a:r>
          </a:p>
          <a:p>
            <a:pPr lvl="1">
              <a:defRPr/>
            </a:pPr>
            <a:r>
              <a:rPr lang="en-US" dirty="0"/>
              <a:t>Start to build relationship with students</a:t>
            </a:r>
          </a:p>
          <a:p>
            <a:pPr marL="457200" lvl="1" indent="0"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457200" lvl="1" indent="0">
              <a:buFont typeface="Arial" panose="020B0604020202020204" pitchFamily="34" charset="0"/>
              <a:buNone/>
              <a:defRPr/>
            </a:pPr>
            <a:r>
              <a:rPr lang="en-US" dirty="0"/>
              <a:t>Example: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F8BE630D-5443-EF1C-CDB1-4F83698395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Choose your Font</a:t>
            </a:r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69D3E896-E5D6-F04D-F7FA-0C8C002536A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2057400"/>
            <a:ext cx="8550275" cy="4495800"/>
          </a:xfrm>
        </p:spPr>
        <p:txBody>
          <a:bodyPr/>
          <a:lstStyle/>
          <a:p>
            <a:pPr eaLnBrk="1" hangingPunct="1"/>
            <a:r>
              <a:rPr lang="en-CA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Choose a font that is easily read by all students</a:t>
            </a:r>
          </a:p>
          <a:p>
            <a:pPr lvl="1" eaLnBrk="1" hangingPunct="1"/>
            <a:r>
              <a:rPr lang="en-CA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Arial, Calibri, or other SANS fonts are most easily read</a:t>
            </a:r>
          </a:p>
          <a:p>
            <a:pPr lvl="1" eaLnBrk="1" hangingPunct="1"/>
            <a:endParaRPr lang="en-CA" altLang="en-US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eaLnBrk="1" hangingPunct="1"/>
            <a:r>
              <a:rPr lang="en-CA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Use a font size of 28-32 so the words are easily read by all students in the class</a:t>
            </a:r>
          </a:p>
          <a:p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582D5FE4-8283-1148-4E02-AA062C9144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Keep the Look Simple</a:t>
            </a:r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A0A37B7F-1C8D-A55B-CE29-78D4836E3DD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1828800"/>
            <a:ext cx="8550275" cy="4495800"/>
          </a:xfrm>
        </p:spPr>
        <p:txBody>
          <a:bodyPr/>
          <a:lstStyle/>
          <a:p>
            <a:r>
              <a:rPr lang="en-CA" altLang="en-US" b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Keep the background white and the font black </a:t>
            </a:r>
          </a:p>
          <a:p>
            <a:endParaRPr lang="en-CA" altLang="en-US" b="1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r>
              <a:rPr lang="en-CA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This allows the presentation to be easily read by all students</a:t>
            </a:r>
          </a:p>
          <a:p>
            <a:endParaRPr lang="en-CA" altLang="en-US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r>
              <a:rPr lang="en-CA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Colored backgrounds do not work for the students who print the slides for note taking and studying</a:t>
            </a:r>
          </a:p>
          <a:p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CF9C0ECD-EFC5-2C74-7DBC-D51D8A892B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Keep the Look Simple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B40E9605-84E2-087E-0D5A-0479E6BCF5C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Some students are color blind or have difficulty distinguishing different colors</a:t>
            </a:r>
          </a:p>
          <a:p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Black text on a white background can be seen by everyone</a:t>
            </a:r>
          </a:p>
          <a:p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Don’t crowd the slide with lots of text</a:t>
            </a:r>
          </a:p>
          <a:p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C8C93"/>
            </a:gs>
            <a:gs pos="74001">
              <a:srgbClr val="E0F1F2"/>
            </a:gs>
            <a:gs pos="83000">
              <a:srgbClr val="E0F1F2"/>
            </a:gs>
            <a:gs pos="100000">
              <a:srgbClr val="EBF6F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0DE95-A22B-C999-1776-82C9FF560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Example of what not to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8B81A-2D03-8FBD-7F75-D4C930FE4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438400"/>
            <a:ext cx="8550275" cy="36576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Please do not put colored text onto a background of similar color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This makes distinguishing the text from the background 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very difficult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Keep it black on white for all slides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Custom 3">
      <a:dk1>
        <a:srgbClr val="000000"/>
      </a:dk1>
      <a:lt1>
        <a:srgbClr val="797979"/>
      </a:lt1>
      <a:dk2>
        <a:srgbClr val="000000"/>
      </a:dk2>
      <a:lt2>
        <a:srgbClr val="86B234"/>
      </a:lt2>
      <a:accent1>
        <a:srgbClr val="BBE0E3"/>
      </a:accent1>
      <a:accent2>
        <a:srgbClr val="333399"/>
      </a:accent2>
      <a:accent3>
        <a:srgbClr val="BEBEBE"/>
      </a:accent3>
      <a:accent4>
        <a:srgbClr val="000000"/>
      </a:accent4>
      <a:accent5>
        <a:srgbClr val="DAEDEF"/>
      </a:accent5>
      <a:accent6>
        <a:srgbClr val="2D2D8A"/>
      </a:accent6>
      <a:hlink>
        <a:srgbClr val="008000"/>
      </a:hlink>
      <a:folHlink>
        <a:srgbClr val="99CC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8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LongProperties xmlns="http://schemas.microsoft.com/office/2006/metadata/longProperties"/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DocumentSet ItemUpdated</Name>
    <Synchronization>Synchronous</Synchronization>
    <Type>10002</Type>
    <SequenceNumber>100</SequenceNumber>
    <Url/>
    <Assembly>Microsoft.Office.DocumentManagement, Version=15.0.0.0, Culture=neutral, PublicKeyToken=71e9bce111e9429c</Assembly>
    <Class>Microsoft.Office.DocumentManagement.DocumentSets.DocumentSetEventReceiver</Class>
    <Data/>
    <Filter/>
  </Receiver>
  <Receiver>
    <Name>DocumentSet ItemAdded</Name>
    <Synchronization>Synchronous</Synchronization>
    <Type>10001</Type>
    <SequenceNumber>100</SequenceNumber>
    <Url/>
    <Assembly>Microsoft.Office.DocumentManagement, Version=15.0.0.0, Culture=neutral, PublicKeyToken=71e9bce111e9429c</Assembly>
    <Class>Microsoft.Office.DocumentManagement.DocumentSets.DocumentSetItemsEventReceiver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4E14FAE507484D9F65ED5083DBE390" ma:contentTypeVersion="4" ma:contentTypeDescription="Create a new document." ma:contentTypeScope="" ma:versionID="c98fc86ad3b31de03c6d5f5352839793">
  <xsd:schema xmlns:xsd="http://www.w3.org/2001/XMLSchema" xmlns:xs="http://www.w3.org/2001/XMLSchema" xmlns:p="http://schemas.microsoft.com/office/2006/metadata/properties" xmlns:ns2="64363997-0c13-49b8-b46b-f07224e7b222" xmlns:ns3="900407cc-6456-4be6-8983-e475596b1192" xmlns:ns4="c6266679-4d81-4cab-94ab-11d59acd6c06" targetNamespace="http://schemas.microsoft.com/office/2006/metadata/properties" ma:root="true" ma:fieldsID="e4488269b7de2fba760bf9579e2a5310" ns2:_="" ns3:_="" ns4:_="">
    <xsd:import namespace="64363997-0c13-49b8-b46b-f07224e7b222"/>
    <xsd:import namespace="900407cc-6456-4be6-8983-e475596b1192"/>
    <xsd:import namespace="c6266679-4d81-4cab-94ab-11d59acd6c0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eting_x0020_Date" minOccurs="0"/>
                <xsd:element ref="ns4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363997-0c13-49b8-b46b-f07224e7b22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0407cc-6456-4be6-8983-e475596b1192" elementFormDefault="qualified">
    <xsd:import namespace="http://schemas.microsoft.com/office/2006/documentManagement/types"/>
    <xsd:import namespace="http://schemas.microsoft.com/office/infopath/2007/PartnerControls"/>
    <xsd:element name="Meeting_x0020_Date" ma:index="11" nillable="true" ma:displayName="Meeting Date" ma:format="DateOnly" ma:internalName="Meeting_x0020_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266679-4d81-4cab-94ab-11d59acd6c0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B4600A2-0624-41D3-8E69-E2BD67F872B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65B0E38-0470-4817-B0BD-40108408ABBC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341364E5-4413-42E9-AF8E-F138AD6A2F8C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79D653BD-E909-4F1B-9958-7C7FDA0E2B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4363997-0c13-49b8-b46b-f07224e7b222"/>
    <ds:schemaRef ds:uri="900407cc-6456-4be6-8983-e475596b1192"/>
    <ds:schemaRef ds:uri="c6266679-4d81-4cab-94ab-11d59acd6c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20137</TotalTime>
  <Words>919</Words>
  <Application>Microsoft Macintosh PowerPoint</Application>
  <PresentationFormat>On-screen Show (4:3)</PresentationFormat>
  <Paragraphs>125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Arial Black</vt:lpstr>
      <vt:lpstr>Calibri</vt:lpstr>
      <vt:lpstr>Georgia</vt:lpstr>
      <vt:lpstr>Times</vt:lpstr>
      <vt:lpstr>Wingdings</vt:lpstr>
      <vt:lpstr>Blank</vt:lpstr>
      <vt:lpstr>PowerPoint Presentation</vt:lpstr>
      <vt:lpstr>Slides below have tips/advice to improve your PowerPoint</vt:lpstr>
      <vt:lpstr>Diversity and Inclusivity </vt:lpstr>
      <vt:lpstr>Diversity and Inclusivity</vt:lpstr>
      <vt:lpstr>Introductions</vt:lpstr>
      <vt:lpstr>Choose your Font</vt:lpstr>
      <vt:lpstr>Keep the Look Simple</vt:lpstr>
      <vt:lpstr>Keep the Look Simple</vt:lpstr>
      <vt:lpstr>Example of what not to do</vt:lpstr>
      <vt:lpstr>Conflict of Interest Declaration</vt:lpstr>
      <vt:lpstr>Objectives</vt:lpstr>
      <vt:lpstr>Do you need a handout?</vt:lpstr>
      <vt:lpstr>Pace your lecture</vt:lpstr>
      <vt:lpstr>Use Pictures</vt:lpstr>
      <vt:lpstr>Pictures and Diagrams</vt:lpstr>
      <vt:lpstr>Add your labels</vt:lpstr>
      <vt:lpstr>Ask questions</vt:lpstr>
      <vt:lpstr>Cite your sources</vt:lpstr>
      <vt:lpstr>Copyright questions?</vt:lpstr>
      <vt:lpstr>Choices for presentations</vt:lpstr>
      <vt:lpstr>Spell out the acronyms</vt:lpstr>
      <vt:lpstr>Closure</vt:lpstr>
      <vt:lpstr>Save your work</vt:lpstr>
      <vt:lpstr>PowerPoint Presentation</vt:lpstr>
    </vt:vector>
  </TitlesOfParts>
  <Company>Division of Media and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W. David Snell</dc:creator>
  <cp:lastModifiedBy>Microsoft Office User</cp:lastModifiedBy>
  <cp:revision>68</cp:revision>
  <dcterms:created xsi:type="dcterms:W3CDTF">2010-09-02T21:43:35Z</dcterms:created>
  <dcterms:modified xsi:type="dcterms:W3CDTF">2022-07-06T16:02:41Z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">
    <vt:lpwstr>4UKQYHMNECZ5-1399-618</vt:lpwstr>
  </property>
  <property fmtid="{D5CDD505-2E9C-101B-9397-08002B2CF9AE}" pid="3" name="_dlc_DocIdItemGuid">
    <vt:lpwstr>bae46ebc-0493-409d-bcf7-d3d399f07e6f</vt:lpwstr>
  </property>
  <property fmtid="{D5CDD505-2E9C-101B-9397-08002B2CF9AE}" pid="4" name="_dlc_DocIdUrl">
    <vt:lpwstr>https://share.usask.ca/medicine/ugme/CC/CDSC/_layouts/15/DocIdRedir.aspx?ID=4UKQYHMNECZ5-1399-618, 4UKQYHMNECZ5-1399-618</vt:lpwstr>
  </property>
</Properties>
</file>