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6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489" y="4668269"/>
            <a:ext cx="8091879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Supervising Residents During Virtual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8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 noGrp="1"/>
          </p:cNvSpPr>
          <p:nvPr>
            <p:ph type="title"/>
          </p:nvPr>
        </p:nvSpPr>
        <p:spPr>
          <a:xfrm>
            <a:off x="457199" y="466432"/>
            <a:ext cx="6508377" cy="1143000"/>
          </a:xfrm>
          <a:prstGeom prst="rect">
            <a:avLst/>
          </a:prstGeom>
        </p:spPr>
        <p:txBody>
          <a:bodyPr/>
          <a:lstStyle>
            <a:lvl1pPr defTabSz="416052">
              <a:defRPr sz="3549"/>
            </a:lvl1pPr>
          </a:lstStyle>
          <a:p>
            <a:r>
              <a:rPr dirty="0"/>
              <a:t>Tip #6: Review the learner’s documentation of the visit</a:t>
            </a:r>
          </a:p>
        </p:txBody>
      </p:sp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059539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Consent obtained and documented</a:t>
            </a:r>
          </a:p>
          <a:p>
            <a:r>
              <a:rPr dirty="0" smtClean="0"/>
              <a:t>Ensure </a:t>
            </a:r>
            <a:r>
              <a:rPr dirty="0"/>
              <a:t>that it is clear that this is during a pandemic, ie. “patient was offered a virtual appointment as an alternative to an in-person appointment due to the pandemic/physical distancing policies.”</a:t>
            </a:r>
          </a:p>
        </p:txBody>
      </p:sp>
    </p:spTree>
    <p:extLst>
      <p:ext uri="{BB962C8B-B14F-4D97-AF65-F5344CB8AC3E}">
        <p14:creationId xmlns:p14="http://schemas.microsoft.com/office/powerpoint/2010/main" val="372481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  <a:prstGeom prst="rect">
            <a:avLst/>
          </a:prstGeom>
        </p:spPr>
        <p:txBody>
          <a:bodyPr/>
          <a:lstStyle/>
          <a:p>
            <a:r>
              <a:rPr dirty="0"/>
              <a:t>Tip #7: Write a field note</a:t>
            </a:r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Important given provisional licenses</a:t>
            </a:r>
          </a:p>
          <a:p>
            <a:r>
              <a:rPr dirty="0" smtClean="0"/>
              <a:t>And </a:t>
            </a:r>
            <a:r>
              <a:rPr dirty="0"/>
              <a:t>other evaluations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Selectivity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Communication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Clinical decision-</a:t>
            </a:r>
            <a:r>
              <a:rPr dirty="0" smtClean="0"/>
              <a:t>making</a:t>
            </a:r>
            <a:endParaRPr lang="en-CA" dirty="0" smtClean="0"/>
          </a:p>
          <a:p>
            <a:pPr marL="742950" lvl="1" indent="-285750">
              <a:spcBef>
                <a:spcPts val="600"/>
              </a:spcBef>
              <a:defRPr sz="2800"/>
            </a:pPr>
            <a:r>
              <a:rPr lang="en-CA" dirty="0" smtClean="0"/>
              <a:t>See document regarding Virtual Care Field Notes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005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xfrm>
            <a:off x="457199" y="576651"/>
            <a:ext cx="6508377" cy="11430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dirty="0"/>
              <a:t>Do a Direct Observation Assessment </a:t>
            </a:r>
          </a:p>
        </p:txBody>
      </p:sp>
      <p:sp>
        <p:nvSpPr>
          <p:cNvPr id="12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10763" y="2057400"/>
            <a:ext cx="8229601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New form proposed</a:t>
            </a:r>
          </a:p>
          <a:p>
            <a:r>
              <a:rPr dirty="0"/>
              <a:t>Based on best practices for virtual visits and competencies expected of residents for these </a:t>
            </a:r>
            <a:r>
              <a:rPr dirty="0" smtClean="0"/>
              <a:t>visits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046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title"/>
          </p:nvPr>
        </p:nvSpPr>
        <p:spPr>
          <a:xfrm>
            <a:off x="457199" y="630691"/>
            <a:ext cx="6508377" cy="1143000"/>
          </a:xfrm>
          <a:prstGeom prst="rect">
            <a:avLst/>
          </a:prstGeom>
        </p:spPr>
        <p:txBody>
          <a:bodyPr/>
          <a:lstStyle/>
          <a:p>
            <a:r>
              <a:rPr dirty="0"/>
              <a:t>Conflict of Interest Declaration</a:t>
            </a:r>
          </a:p>
        </p:txBody>
      </p:sp>
      <p:sp>
        <p:nvSpPr>
          <p:cNvPr id="9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375662"/>
            <a:ext cx="8229600" cy="4525964"/>
          </a:xfrm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dirty="0" smtClean="0"/>
              <a:t>No </a:t>
            </a:r>
            <a:r>
              <a:rPr dirty="0"/>
              <a:t>conflicts to disclose for any of the speakers</a:t>
            </a:r>
          </a:p>
        </p:txBody>
      </p:sp>
    </p:spTree>
    <p:extLst>
      <p:ext uri="{BB962C8B-B14F-4D97-AF65-F5344CB8AC3E}">
        <p14:creationId xmlns:p14="http://schemas.microsoft.com/office/powerpoint/2010/main" val="276028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title"/>
          </p:nvPr>
        </p:nvSpPr>
        <p:spPr>
          <a:xfrm>
            <a:off x="457199" y="513378"/>
            <a:ext cx="6508377" cy="773953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Objectives </a:t>
            </a:r>
            <a:endParaRPr dirty="0"/>
          </a:p>
        </p:txBody>
      </p:sp>
      <p:sp>
        <p:nvSpPr>
          <p:cNvPr id="10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94685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rPr dirty="0"/>
              <a:t>At the end of this session,  participants will be able </a:t>
            </a:r>
            <a:r>
              <a:rPr dirty="0" smtClean="0"/>
              <a:t>to</a:t>
            </a:r>
            <a:endParaRPr lang="en-CA" dirty="0" smtClean="0"/>
          </a:p>
          <a:p>
            <a:pPr marL="457200" indent="-457200">
              <a:buSzTx/>
              <a:buAutoNum type="arabicPeriod"/>
            </a:pPr>
            <a:r>
              <a:rPr lang="en-CA" dirty="0" smtClean="0"/>
              <a:t>Determine what level and type of supervision should be done for residents providing virtual care</a:t>
            </a:r>
            <a:r>
              <a:rPr dirty="0" smtClean="0"/>
              <a:t> </a:t>
            </a:r>
            <a:endParaRPr lang="en-CA" dirty="0" smtClean="0"/>
          </a:p>
          <a:p>
            <a:pPr marL="457200" indent="-457200">
              <a:buSzTx/>
              <a:buAutoNum type="arabicPeriod"/>
            </a:pPr>
            <a:r>
              <a:rPr lang="en-CA" dirty="0" smtClean="0"/>
              <a:t>Learn tips for supporting residents and helping them manage patients while they provide virtual care</a:t>
            </a:r>
          </a:p>
          <a:p>
            <a:pPr marL="457200" indent="-457200">
              <a:buSzTx/>
              <a:buAutoNum type="arabicPeriod"/>
            </a:pPr>
            <a:r>
              <a:rPr lang="en-CA" dirty="0" smtClean="0"/>
              <a:t>Be able to evaluate the learner after their virtual visit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06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Main resources for supervision and virtual visits sent in email</a:t>
            </a:r>
          </a:p>
        </p:txBody>
      </p:sp>
    </p:spTree>
    <p:extLst>
      <p:ext uri="{BB962C8B-B14F-4D97-AF65-F5344CB8AC3E}">
        <p14:creationId xmlns:p14="http://schemas.microsoft.com/office/powerpoint/2010/main" val="104161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6052">
              <a:defRPr sz="3549"/>
            </a:lvl1pPr>
          </a:lstStyle>
          <a:p>
            <a:r>
              <a:t>Tip #1: Understand the learner’s experience with virtual care visits</a:t>
            </a:r>
          </a:p>
        </p:txBody>
      </p:sp>
      <p:sp>
        <p:nvSpPr>
          <p:cNvPr id="10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2076933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dirty="0" smtClean="0"/>
              <a:t>Different </a:t>
            </a:r>
            <a:r>
              <a:rPr dirty="0"/>
              <a:t>platforms available</a:t>
            </a:r>
          </a:p>
          <a:p>
            <a:r>
              <a:rPr dirty="0"/>
              <a:t>Privacy policies – ensure the learner is aware of privacy policies</a:t>
            </a:r>
          </a:p>
        </p:txBody>
      </p:sp>
    </p:spTree>
    <p:extLst>
      <p:ext uri="{BB962C8B-B14F-4D97-AF65-F5344CB8AC3E}">
        <p14:creationId xmlns:p14="http://schemas.microsoft.com/office/powerpoint/2010/main" val="114386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 noGrp="1"/>
          </p:cNvSpPr>
          <p:nvPr>
            <p:ph type="title"/>
          </p:nvPr>
        </p:nvSpPr>
        <p:spPr>
          <a:xfrm>
            <a:off x="457199" y="441551"/>
            <a:ext cx="6508377" cy="1143000"/>
          </a:xfrm>
          <a:prstGeom prst="rect">
            <a:avLst/>
          </a:prstGeom>
        </p:spPr>
        <p:txBody>
          <a:bodyPr/>
          <a:lstStyle>
            <a:lvl1pPr defTabSz="416052">
              <a:defRPr sz="3549"/>
            </a:lvl1pPr>
          </a:lstStyle>
          <a:p>
            <a:r>
              <a:rPr dirty="0"/>
              <a:t>Tip #2: Determine the level of supervision needed</a:t>
            </a:r>
          </a:p>
        </p:txBody>
      </p:sp>
      <p:sp>
        <p:nvSpPr>
          <p:cNvPr id="1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2063423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dirty="0" smtClean="0"/>
              <a:t>Learner </a:t>
            </a:r>
            <a:r>
              <a:rPr dirty="0"/>
              <a:t>specific (R1s vs R2s vs new residents in July)</a:t>
            </a:r>
          </a:p>
          <a:p>
            <a:r>
              <a:rPr dirty="0"/>
              <a:t>Situation specific (discussing advanced care goals vs simple refill)</a:t>
            </a:r>
          </a:p>
        </p:txBody>
      </p:sp>
    </p:spTree>
    <p:extLst>
      <p:ext uri="{BB962C8B-B14F-4D97-AF65-F5344CB8AC3E}">
        <p14:creationId xmlns:p14="http://schemas.microsoft.com/office/powerpoint/2010/main" val="379222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>
            <a:spLocks noGrp="1"/>
          </p:cNvSpPr>
          <p:nvPr>
            <p:ph type="title"/>
          </p:nvPr>
        </p:nvSpPr>
        <p:spPr>
          <a:xfrm>
            <a:off x="457199" y="545550"/>
            <a:ext cx="6508377" cy="1143000"/>
          </a:xfrm>
          <a:prstGeom prst="rect">
            <a:avLst/>
          </a:prstGeom>
        </p:spPr>
        <p:txBody>
          <a:bodyPr/>
          <a:lstStyle>
            <a:lvl1pPr defTabSz="416052">
              <a:defRPr sz="3549"/>
            </a:lvl1pPr>
          </a:lstStyle>
          <a:p>
            <a:r>
              <a:rPr dirty="0"/>
              <a:t>Tip #3: Consider the supervision approach</a:t>
            </a:r>
          </a:p>
        </p:txBody>
      </p:sp>
      <p:sp>
        <p:nvSpPr>
          <p:cNvPr id="10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032519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Types of visits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Phone </a:t>
            </a:r>
            <a:r>
              <a:rPr lang="en-CA" dirty="0" smtClean="0"/>
              <a:t>visit</a:t>
            </a:r>
            <a:r>
              <a:rPr dirty="0" smtClean="0"/>
              <a:t> </a:t>
            </a:r>
            <a:r>
              <a:rPr dirty="0"/>
              <a:t>(learner and patient alone vs on speaker phone with supervisor)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Video visit (learner and patient alone vs learner, patient and supervisor all in the video visit)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rPr dirty="0"/>
              <a:t>Recording visits</a:t>
            </a:r>
          </a:p>
          <a:p>
            <a:r>
              <a:rPr dirty="0"/>
              <a:t>Reviewing cases</a:t>
            </a:r>
          </a:p>
          <a:p>
            <a:r>
              <a:rPr dirty="0"/>
              <a:t>Types of learners</a:t>
            </a:r>
          </a:p>
        </p:txBody>
      </p:sp>
    </p:spTree>
    <p:extLst>
      <p:ext uri="{BB962C8B-B14F-4D97-AF65-F5344CB8AC3E}">
        <p14:creationId xmlns:p14="http://schemas.microsoft.com/office/powerpoint/2010/main" val="139114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>
            <a:spLocks noGrp="1"/>
          </p:cNvSpPr>
          <p:nvPr>
            <p:ph type="title"/>
          </p:nvPr>
        </p:nvSpPr>
        <p:spPr>
          <a:xfrm>
            <a:off x="457199" y="819830"/>
            <a:ext cx="6508377" cy="1143000"/>
          </a:xfrm>
          <a:prstGeom prst="rect">
            <a:avLst/>
          </a:prstGeom>
        </p:spPr>
        <p:txBody>
          <a:bodyPr/>
          <a:lstStyle>
            <a:lvl1pPr defTabSz="416052">
              <a:defRPr sz="3549"/>
            </a:lvl1pPr>
          </a:lstStyle>
          <a:p>
            <a:r>
              <a:rPr dirty="0"/>
              <a:t>Tip #4: Ensure the learner obtains patient consent to provide virtual care</a:t>
            </a:r>
          </a:p>
        </p:txBody>
      </p:sp>
      <p:sp>
        <p:nvSpPr>
          <p:cNvPr id="11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Patients must provide consent (limitations of virtual care, confidentiality, etc.)</a:t>
            </a:r>
          </a:p>
          <a:p>
            <a:r>
              <a:rPr dirty="0"/>
              <a:t>Learners must know the “Script</a:t>
            </a:r>
            <a:r>
              <a:rPr dirty="0" smtClean="0"/>
              <a:t>”</a:t>
            </a:r>
            <a:r>
              <a:rPr lang="en-CA" dirty="0" smtClean="0"/>
              <a:t> (it is available in the virtual visit template for reference)</a:t>
            </a:r>
            <a:endParaRPr dirty="0"/>
          </a:p>
          <a:p>
            <a:r>
              <a:rPr dirty="0"/>
              <a:t>Patients must know that learners are still supervised</a:t>
            </a:r>
          </a:p>
        </p:txBody>
      </p:sp>
    </p:spTree>
    <p:extLst>
      <p:ext uri="{BB962C8B-B14F-4D97-AF65-F5344CB8AC3E}">
        <p14:creationId xmlns:p14="http://schemas.microsoft.com/office/powerpoint/2010/main" val="189763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xfrm>
            <a:off x="457200" y="706956"/>
            <a:ext cx="6703967" cy="1143001"/>
          </a:xfrm>
          <a:prstGeom prst="rect">
            <a:avLst/>
          </a:prstGeom>
        </p:spPr>
        <p:txBody>
          <a:bodyPr/>
          <a:lstStyle>
            <a:lvl1pPr defTabSz="347472">
              <a:defRPr sz="2964"/>
            </a:lvl1pPr>
          </a:lstStyle>
          <a:p>
            <a:r>
              <a:rPr dirty="0"/>
              <a:t>Tip #5: Review the patient presentation, paying attention to key considerations in virtual visits</a:t>
            </a:r>
          </a:p>
        </p:txBody>
      </p:sp>
      <p:sp>
        <p:nvSpPr>
          <p:cNvPr id="11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2296694"/>
            <a:ext cx="8229600" cy="3829470"/>
          </a:xfrm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lang="en-CA" dirty="0"/>
              <a:t>Is there enough information to make a clinical decision? Through the history from the learner, whether a physical exam is needed, etc.</a:t>
            </a:r>
          </a:p>
          <a:p>
            <a:r>
              <a:rPr lang="en-CA" dirty="0"/>
              <a:t>Management plan in context of COVID-19</a:t>
            </a:r>
          </a:p>
          <a:p>
            <a:r>
              <a:rPr dirty="0" smtClean="0"/>
              <a:t>Selectivity</a:t>
            </a:r>
            <a:r>
              <a:rPr lang="en-CA" dirty="0" smtClean="0"/>
              <a:t> (see also the Remote Consulting Survival Guide in email)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067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97</TotalTime>
  <Words>409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Plaza</vt:lpstr>
      <vt:lpstr>Overview of Supervising Residents During Virtual Care</vt:lpstr>
      <vt:lpstr>Conflict of Interest Declaration</vt:lpstr>
      <vt:lpstr>Objectives </vt:lpstr>
      <vt:lpstr>Resources</vt:lpstr>
      <vt:lpstr>Tip #1: Understand the learner’s experience with virtual care visits</vt:lpstr>
      <vt:lpstr>Tip #2: Determine the level of supervision needed</vt:lpstr>
      <vt:lpstr>Tip #3: Consider the supervision approach</vt:lpstr>
      <vt:lpstr>Tip #4: Ensure the learner obtains patient consent to provide virtual care</vt:lpstr>
      <vt:lpstr>Tip #5: Review the patient presentation, paying attention to key considerations in virtual visits</vt:lpstr>
      <vt:lpstr>Tip #6: Review the learner’s documentation of the visit</vt:lpstr>
      <vt:lpstr>Tip #7: Write a field note</vt:lpstr>
      <vt:lpstr>Do a Direct Observation Assessment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Supervising Residents During Virtual Care</dc:title>
  <dc:creator>Christine</dc:creator>
  <cp:lastModifiedBy>MacLean, Cathy</cp:lastModifiedBy>
  <cp:revision>10</cp:revision>
  <dcterms:created xsi:type="dcterms:W3CDTF">2020-04-15T16:44:40Z</dcterms:created>
  <dcterms:modified xsi:type="dcterms:W3CDTF">2020-04-22T18:58:10Z</dcterms:modified>
</cp:coreProperties>
</file>