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45.jpg" ContentType="image/gif"/>
  <Override PartName="/ppt/notesSlides/notesSlide27.xml" ContentType="application/vnd.openxmlformats-officedocument.presentationml.notesSlide+xml"/>
  <Override PartName="/ppt/media/image46.jpg" ContentType="image/pn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258" r:id="rId3"/>
    <p:sldId id="260" r:id="rId4"/>
    <p:sldId id="573" r:id="rId5"/>
    <p:sldId id="569" r:id="rId6"/>
    <p:sldId id="584" r:id="rId7"/>
    <p:sldId id="455" r:id="rId8"/>
    <p:sldId id="395" r:id="rId9"/>
    <p:sldId id="634" r:id="rId10"/>
    <p:sldId id="563" r:id="rId11"/>
    <p:sldId id="635" r:id="rId12"/>
    <p:sldId id="644" r:id="rId13"/>
    <p:sldId id="574" r:id="rId14"/>
    <p:sldId id="295" r:id="rId15"/>
    <p:sldId id="564" r:id="rId16"/>
    <p:sldId id="571" r:id="rId17"/>
    <p:sldId id="336" r:id="rId18"/>
    <p:sldId id="337" r:id="rId19"/>
    <p:sldId id="314" r:id="rId20"/>
    <p:sldId id="547" r:id="rId21"/>
    <p:sldId id="577" r:id="rId22"/>
    <p:sldId id="567" r:id="rId23"/>
    <p:sldId id="463" r:id="rId24"/>
    <p:sldId id="568" r:id="rId25"/>
    <p:sldId id="560" r:id="rId26"/>
    <p:sldId id="549" r:id="rId27"/>
    <p:sldId id="494" r:id="rId28"/>
    <p:sldId id="432" r:id="rId29"/>
    <p:sldId id="467" r:id="rId30"/>
    <p:sldId id="391" r:id="rId31"/>
    <p:sldId id="402" r:id="rId32"/>
    <p:sldId id="526" r:id="rId33"/>
    <p:sldId id="645" r:id="rId34"/>
    <p:sldId id="530" r:id="rId35"/>
    <p:sldId id="405" r:id="rId36"/>
    <p:sldId id="311" r:id="rId37"/>
    <p:sldId id="307" r:id="rId38"/>
    <p:sldId id="497" r:id="rId39"/>
    <p:sldId id="498" r:id="rId40"/>
    <p:sldId id="376" r:id="rId41"/>
    <p:sldId id="578" r:id="rId42"/>
    <p:sldId id="557" r:id="rId43"/>
    <p:sldId id="579" r:id="rId44"/>
    <p:sldId id="576" r:id="rId45"/>
    <p:sldId id="352" r:id="rId46"/>
    <p:sldId id="474" r:id="rId47"/>
    <p:sldId id="570" r:id="rId48"/>
    <p:sldId id="300" r:id="rId49"/>
    <p:sldId id="285" r:id="rId50"/>
    <p:sldId id="381" r:id="rId51"/>
    <p:sldId id="392"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6" d="100"/>
          <a:sy n="106" d="100"/>
        </p:scale>
        <p:origin x="18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B2817-2593-41D9-83BF-091E3DEE4F6B}" type="datetimeFigureOut">
              <a:rPr lang="en-US" smtClean="0"/>
              <a:t>1/10/2024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6F52B-F2DE-411D-95A0-B34BB6C9E739}" type="slidenum">
              <a:rPr lang="en-US" smtClean="0"/>
              <a:t>‹#›</a:t>
            </a:fld>
            <a:endParaRPr lang="en-US"/>
          </a:p>
        </p:txBody>
      </p:sp>
    </p:spTree>
    <p:extLst>
      <p:ext uri="{BB962C8B-B14F-4D97-AF65-F5344CB8AC3E}">
        <p14:creationId xmlns:p14="http://schemas.microsoft.com/office/powerpoint/2010/main" val="313164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amc.org/news-insights/insights/rooting-out-implicit-bias-admission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tube.com/watch?v=GRDHXJ5cO1U"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9386824" indent="-38912085">
              <a:defRPr sz="2400">
                <a:solidFill>
                  <a:schemeClr val="tx1"/>
                </a:solidFill>
                <a:latin typeface="Times" panose="02020603060405020304" pitchFamily="18" charset="0"/>
                <a:ea typeface="ＭＳ Ｐゴシック" panose="020B0600070205080204" pitchFamily="34" charset="-128"/>
              </a:defRPr>
            </a:lvl2pPr>
            <a:lvl3pPr marL="1186847" indent="-237369">
              <a:defRPr sz="2400">
                <a:solidFill>
                  <a:schemeClr val="tx1"/>
                </a:solidFill>
                <a:latin typeface="Times" panose="02020603060405020304" pitchFamily="18" charset="0"/>
                <a:ea typeface="ＭＳ Ｐゴシック" panose="020B0600070205080204" pitchFamily="34" charset="-128"/>
              </a:defRPr>
            </a:lvl3pPr>
            <a:lvl4pPr marL="1661585" indent="-237369">
              <a:defRPr sz="2400">
                <a:solidFill>
                  <a:schemeClr val="tx1"/>
                </a:solidFill>
                <a:latin typeface="Times" panose="02020603060405020304" pitchFamily="18" charset="0"/>
                <a:ea typeface="ＭＳ Ｐゴシック" panose="020B0600070205080204" pitchFamily="34" charset="-128"/>
              </a:defRPr>
            </a:lvl4pPr>
            <a:lvl5pPr marL="2136324" indent="-237369">
              <a:defRPr sz="2400">
                <a:solidFill>
                  <a:schemeClr val="tx1"/>
                </a:solidFill>
                <a:latin typeface="Times" panose="02020603060405020304" pitchFamily="18" charset="0"/>
                <a:ea typeface="ＭＳ Ｐゴシック" panose="020B0600070205080204" pitchFamily="34" charset="-128"/>
              </a:defRPr>
            </a:lvl5pPr>
            <a:lvl6pPr marL="2611062" indent="-237369"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3085801" indent="-237369"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560540" indent="-237369"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4035279" indent="-237369"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063D1A5B-C3D8-44A3-BCA2-079ADBB03339}" type="slidenum">
              <a:rPr kumimoji="0" lang="en-US" altLang="en-US" sz="1200" b="0" i="0" u="none" strike="noStrike" kern="1200" cap="none" spc="0" normalizeH="0" baseline="0" noProof="0">
                <a:ln>
                  <a:noFill/>
                </a:ln>
                <a:solidFill>
                  <a:srgbClr val="000000"/>
                </a:solidFill>
                <a:effectLst/>
                <a:uLnTx/>
                <a:uFillTx/>
                <a:latin typeface="Times" panose="02020603060405020304" pitchFamily="18" charset="0"/>
                <a:ea typeface="ＭＳ Ｐゴシック"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6146" name="Rectangle 2"/>
          <p:cNvSpPr>
            <a:spLocks noGrp="1" noRot="1" noChangeAspect="1" noChangeArrowheads="1" noTextEdit="1"/>
          </p:cNvSpPr>
          <p:nvPr>
            <p:ph type="sldImg"/>
          </p:nvPr>
        </p:nvSpPr>
        <p:spPr>
          <a:xfrm>
            <a:off x="1597025" y="1085850"/>
            <a:ext cx="3908425" cy="2930525"/>
          </a:xfrm>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Times" panose="02020603060405020304" pitchFamily="18" charset="0"/>
                <a:ea typeface="ＭＳ Ｐゴシック" panose="020B0600070205080204" pitchFamily="34" charset="-128"/>
              </a:rPr>
              <a:t>This session is for Admissions</a:t>
            </a:r>
            <a:r>
              <a:rPr lang="en-CA" altLang="en-US" baseline="0" dirty="0">
                <a:latin typeface="Times" panose="02020603060405020304" pitchFamily="18" charset="0"/>
                <a:ea typeface="ＭＳ Ｐゴシック" panose="020B0600070205080204" pitchFamily="34" charset="-128"/>
              </a:rPr>
              <a:t> training for MMI Interviewers</a:t>
            </a:r>
            <a:r>
              <a:rPr lang="en-CA" altLang="en-US" dirty="0">
                <a:latin typeface="Times" panose="02020603060405020304" pitchFamily="18" charset="0"/>
                <a:ea typeface="ＭＳ Ｐゴシック" panose="020B0600070205080204" pitchFamily="34" charset="-128"/>
              </a:rPr>
              <a:t>. My</a:t>
            </a:r>
            <a:r>
              <a:rPr lang="en-CA" altLang="en-US" baseline="0" dirty="0">
                <a:latin typeface="Times" panose="02020603060405020304" pitchFamily="18" charset="0"/>
                <a:ea typeface="ＭＳ Ｐゴシック" panose="020B0600070205080204" pitchFamily="34" charset="-128"/>
              </a:rPr>
              <a:t> contact was Dr. Trustin Domes &amp; Sherrill Bueckert (she attended the full Cook Ross session). 20-30 minutes. It has been modified a bit in early 2021 to create a 30 minute virtual asynchronous resource for Admissions – updated &amp; re-recorded December 2023.</a:t>
            </a:r>
          </a:p>
          <a:p>
            <a:pPr eaLnBrk="1" hangingPunct="1"/>
            <a:r>
              <a:rPr lang="en-CA" altLang="en-US" dirty="0">
                <a:latin typeface="Times" panose="02020603060405020304" pitchFamily="18" charset="0"/>
                <a:ea typeface="ＭＳ Ｐゴシック" panose="020B0600070205080204" pitchFamily="34" charset="-128"/>
              </a:rPr>
              <a:t>For</a:t>
            </a:r>
            <a:r>
              <a:rPr lang="en-CA" altLang="en-US" baseline="0" dirty="0">
                <a:latin typeface="Times" panose="02020603060405020304" pitchFamily="18" charset="0"/>
                <a:ea typeface="ＭＳ Ｐゴシック" panose="020B0600070205080204" pitchFamily="34" charset="-128"/>
              </a:rPr>
              <a:t> preparation a Word document was sent out as suggested reading/viewing.  </a:t>
            </a:r>
          </a:p>
          <a:p>
            <a:pPr eaLnBrk="1" hangingPunct="1"/>
            <a:r>
              <a:rPr lang="en-CA" altLang="en-US" baseline="0" dirty="0">
                <a:latin typeface="Times" panose="02020603060405020304" pitchFamily="18" charset="0"/>
                <a:ea typeface="ＭＳ Ｐゴシック" panose="020B0600070205080204" pitchFamily="34" charset="-128"/>
              </a:rPr>
              <a:t>It included a short article/opinion piece from AAMC on their website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Rooting out implicit bias in admissions)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https://www.aamc.org/news-insights/insights/rooting-out-implicit-bias-admissions</a:t>
            </a:r>
            <a:r>
              <a:rPr lang="en-US" sz="1200" dirty="0">
                <a:effectLst/>
                <a:latin typeface="Calibri" panose="020F0502020204030204" pitchFamily="34" charset="0"/>
                <a:ea typeface="Calibri" panose="020F0502020204030204" pitchFamily="34" charset="0"/>
                <a:cs typeface="Times New Roman" panose="02020603050405020304" pitchFamily="18" charset="0"/>
              </a:rPr>
              <a:t> ).  </a:t>
            </a:r>
          </a:p>
          <a:p>
            <a:pPr eaLnBrk="1" hangingPunct="1"/>
            <a:r>
              <a:rPr lang="en-US" sz="1200" dirty="0">
                <a:effectLst/>
                <a:latin typeface="Calibri" panose="020F0502020204030204" pitchFamily="34" charset="0"/>
                <a:ea typeface="Calibri" panose="020F0502020204030204" pitchFamily="34" charset="0"/>
                <a:cs typeface="Times New Roman" panose="02020603050405020304" pitchFamily="18" charset="0"/>
              </a:rPr>
              <a:t>A very short interview with Howard Ross telling his</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personal experience with implicit bias (https://www.youtube.com/watch?v=KVp9xCmDqPs).  </a:t>
            </a:r>
          </a:p>
          <a:p>
            <a:pPr eaLnBrk="1" hangingPunct="1"/>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A link to the Harvard Implicit Association Test.  </a:t>
            </a:r>
          </a:p>
          <a:p>
            <a:pPr eaLnBrk="1" hangingPunct="1"/>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&amp; an </a:t>
            </a:r>
            <a:r>
              <a:rPr lang="en-US" sz="1200" dirty="0">
                <a:effectLst/>
                <a:latin typeface="Calibri" panose="020F0502020204030204" pitchFamily="34" charset="0"/>
                <a:ea typeface="Calibri" panose="020F0502020204030204" pitchFamily="34" charset="0"/>
                <a:cs typeface="Times New Roman" panose="02020603050405020304" pitchFamily="18" charset="0"/>
              </a:rPr>
              <a:t>11 minute video;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Countering Bias in the Interview</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https://www.youtube.com/watch?v=GRDHXJ5cO1U</a:t>
            </a:r>
            <a:r>
              <a:rPr lang="en-US" sz="1200" dirty="0">
                <a:effectLst/>
                <a:latin typeface="Calibri" panose="020F0502020204030204" pitchFamily="34" charset="0"/>
                <a:ea typeface="Calibri" panose="020F0502020204030204" pitchFamily="34" charset="0"/>
                <a:cs typeface="Times New Roman" panose="02020603050405020304" pitchFamily="18" charset="0"/>
              </a:rPr>
              <a:t> .  </a:t>
            </a:r>
            <a:endParaRPr lang="en-CA" altLang="en-US" dirty="0">
              <a:latin typeface="Times" panose="02020603060405020304" pitchFamily="18" charset="0"/>
              <a:ea typeface="ＭＳ Ｐゴシック" panose="020B0600070205080204" pitchFamily="34" charset="-128"/>
            </a:endParaRPr>
          </a:p>
          <a:p>
            <a:pPr eaLnBrk="1" hangingPunct="1"/>
            <a:endParaRPr lang="en-CA" altLang="en-US" dirty="0">
              <a:latin typeface="Times" panose="02020603060405020304" pitchFamily="18" charset="0"/>
              <a:ea typeface="ＭＳ Ｐゴシック" panose="020B0600070205080204" pitchFamily="34" charset="-128"/>
            </a:endParaRPr>
          </a:p>
          <a:p>
            <a:pPr eaLnBrk="1" hangingPunct="1"/>
            <a:endParaRPr lang="en-CA" altLang="en-US" dirty="0">
              <a:latin typeface="Times" panose="02020603060405020304" pitchFamily="18" charset="0"/>
              <a:ea typeface="ＭＳ Ｐゴシック" panose="020B0600070205080204" pitchFamily="34" charset="-128"/>
            </a:endParaRPr>
          </a:p>
          <a:p>
            <a:pPr eaLnBrk="1" hangingPunct="1"/>
            <a:endParaRPr lang="en-CA" altLang="en-US" dirty="0">
              <a:latin typeface="Times" panose="02020603060405020304" pitchFamily="18" charset="0"/>
              <a:ea typeface="ＭＳ Ｐゴシック" panose="020B0600070205080204" pitchFamily="34" charset="-128"/>
            </a:endParaRPr>
          </a:p>
          <a:p>
            <a:pPr eaLnBrk="1" hangingPunct="1"/>
            <a:endParaRPr lang="en-CA" altLang="en-US" dirty="0">
              <a:latin typeface="Times" panose="02020603060405020304" pitchFamily="18" charset="0"/>
              <a:ea typeface="ＭＳ Ｐゴシック" panose="020B0600070205080204" pitchFamily="34" charset="-128"/>
            </a:endParaRPr>
          </a:p>
          <a:p>
            <a:pPr eaLnBrk="1" hangingPunct="1"/>
            <a:r>
              <a:rPr lang="en-CA" altLang="en-US" dirty="0">
                <a:latin typeface="Times" panose="02020603060405020304" pitchFamily="18" charset="0"/>
                <a:ea typeface="ＭＳ Ｐゴシック" panose="020B0600070205080204" pitchFamily="34" charset="-128"/>
              </a:rPr>
              <a:t>Below is for the longer session done for Family Medicine</a:t>
            </a:r>
          </a:p>
          <a:p>
            <a:pPr eaLnBrk="1" hangingPunct="1"/>
            <a:r>
              <a:rPr lang="en-CA" altLang="en-US" dirty="0">
                <a:latin typeface="Times" panose="02020603060405020304" pitchFamily="18" charset="0"/>
                <a:ea typeface="ＭＳ Ｐゴシック" panose="020B0600070205080204" pitchFamily="34" charset="-128"/>
              </a:rPr>
              <a:t>Play “Walking</a:t>
            </a:r>
            <a:r>
              <a:rPr lang="en-CA" altLang="en-US" baseline="0" dirty="0">
                <a:latin typeface="Times" panose="02020603060405020304" pitchFamily="18" charset="0"/>
                <a:ea typeface="ＭＳ Ｐゴシック" panose="020B0600070205080204" pitchFamily="34" charset="-128"/>
              </a:rPr>
              <a:t> in Memphis” for the 5-10 minutes leading up to the session’s start. Prepare in advance.</a:t>
            </a:r>
          </a:p>
          <a:p>
            <a:pPr eaLnBrk="1" hangingPunct="1"/>
            <a:r>
              <a:rPr lang="en-CA" altLang="en-US" baseline="0" dirty="0">
                <a:latin typeface="Times" panose="02020603060405020304" pitchFamily="18" charset="0"/>
                <a:ea typeface="ＭＳ Ｐゴシック" panose="020B0600070205080204" pitchFamily="34" charset="-128"/>
              </a:rPr>
              <a:t>Resources; Cognitive Biases Word doc; Clerkship objectives; CanMEDS FM (especially professionalism); Cognitive Error reading list; </a:t>
            </a:r>
          </a:p>
          <a:p>
            <a:pPr eaLnBrk="1" hangingPunct="1"/>
            <a:r>
              <a:rPr lang="en-CA" altLang="en-US" baseline="0" dirty="0">
                <a:latin typeface="Times" panose="02020603060405020304" pitchFamily="18" charset="0"/>
                <a:ea typeface="ＭＳ Ｐゴシック" panose="020B0600070205080204" pitchFamily="34" charset="-128"/>
              </a:rPr>
              <a:t>Load Mr. D video clip; </a:t>
            </a:r>
          </a:p>
          <a:p>
            <a:pPr eaLnBrk="1" hangingPunct="1"/>
            <a:r>
              <a:rPr lang="en-CA" altLang="en-US" baseline="0" dirty="0">
                <a:latin typeface="Times" panose="02020603060405020304" pitchFamily="18" charset="0"/>
                <a:ea typeface="ＭＳ Ｐゴシック" panose="020B0600070205080204" pitchFamily="34" charset="-128"/>
              </a:rPr>
              <a:t>Could use some version of the Privilege Walk in this workshop too (ex: https://www.youtube.com/watch?v=hD5f8GuNuGQ).  </a:t>
            </a:r>
          </a:p>
          <a:p>
            <a:pPr eaLnBrk="1" hangingPunct="1"/>
            <a:r>
              <a:rPr lang="en-CA" altLang="en-US" baseline="0" dirty="0">
                <a:latin typeface="Times" panose="02020603060405020304" pitchFamily="18" charset="0"/>
                <a:ea typeface="ＭＳ Ｐゴシック" panose="020B0600070205080204" pitchFamily="34" charset="-128"/>
              </a:rPr>
              <a:t>Article “Checking our privilege an important exercise” by Craig &amp; Marc Kielburger (co-founders of the WE movement; we.org). They finish the article with this quote; “Checking privilege isn’t about guild or shaming. We’d say it’s one of the highest forms of self-improvement. In tackling our own hidden biases, we’re not just becoming better people – we’re crating a more just and equitable society”</a:t>
            </a:r>
          </a:p>
          <a:p>
            <a:pPr eaLnBrk="1" hangingPunct="1"/>
            <a:r>
              <a:rPr lang="en-CA" altLang="en-US" baseline="0" dirty="0">
                <a:latin typeface="Times" panose="02020603060405020304" pitchFamily="18" charset="0"/>
                <a:ea typeface="ＭＳ Ｐゴシック" panose="020B0600070205080204" pitchFamily="34" charset="-128"/>
              </a:rPr>
              <a:t>Also from that article; “If you’re aware of privilege, you can be aware of biases, and that has an impact on how you treat the rest of the world”, Jade Pichette.</a:t>
            </a:r>
            <a:endParaRPr lang="en-US" altLang="en-US" dirty="0">
              <a:latin typeface="Times" panose="02020603060405020304" pitchFamily="18" charset="0"/>
              <a:ea typeface="ＭＳ Ｐゴシック" panose="020B0600070205080204"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89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3250" y="1049338"/>
            <a:ext cx="3773488" cy="28305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some examples for these.  Highlight that if institutions/structures</a:t>
            </a:r>
            <a:r>
              <a:rPr lang="en-US" baseline="0" dirty="0"/>
              <a:t> in society have bias/discrimination they can become a part of our own biases.</a:t>
            </a:r>
            <a:endParaRPr lang="en-US" dirty="0"/>
          </a:p>
          <a:p>
            <a:endParaRPr lang="en-US" dirty="0"/>
          </a:p>
          <a:p>
            <a:endParaRPr lang="en-US" dirty="0"/>
          </a:p>
          <a:p>
            <a:r>
              <a:rPr lang="en-US" dirty="0"/>
              <a:t>Some specific examples will follow on next few slides in part 2. Ask them to start thinking about their own for part 2 – exploring our own biases.</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73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Using examples specific to the interview process here.</a:t>
            </a:r>
          </a:p>
          <a:p>
            <a:r>
              <a:rPr lang="en-US" dirty="0"/>
              <a:t>Previous experiences with interviews may influence your automatic associations with interviews.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782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dirty="0"/>
              <a:t>Handshake as greeting is a common (pre-COVID) Western cultural expectation.  Remember a bias is an association.</a:t>
            </a:r>
          </a:p>
          <a:p>
            <a:r>
              <a:rPr lang="en-CA" dirty="0"/>
              <a:t>Other common Western cultural biases are around importance of time &amp; written history.</a:t>
            </a:r>
          </a:p>
          <a:p>
            <a:endParaRPr lang="en-CA" dirty="0"/>
          </a:p>
          <a:p>
            <a:r>
              <a:rPr lang="en-CA" dirty="0"/>
              <a:t>Think about other cultural associations we have that might impact the interview process. For example, perceptions of bragging/boasting. If self-promotion is valued, a person may present as more confident &amp;/or competent to someone else from that culture. They may present as obnoxious to someone from a different cultural background. The interviewer &amp; interviewee both come with cultural baggage – we need to be careful not to make associations that might not be accurate.</a:t>
            </a:r>
          </a:p>
          <a:p>
            <a:endParaRPr lang="en-CA" dirty="0"/>
          </a:p>
          <a:p>
            <a:r>
              <a:rPr lang="en-CA" dirty="0"/>
              <a:t>Personal example: When the Pope visited in Canada in 2022 to apologize for harms to Indigenous people, among many things that many people were unhappy with, one that I hadn’t considered – Catholics believe in apologies &amp; forgiveness as a standard way of correcting a wrong.  I grew up Catholic &amp; had this same assumption – not considering that some cultures may have very different belief systems (&amp; in fact do of course).  </a:t>
            </a:r>
          </a:p>
          <a:p>
            <a:r>
              <a:rPr lang="en-CA" dirty="0"/>
              <a:t>For a full description of this, see “Sometimes, the word sorry is not enough”, Allison Hanes, Montreal. https://montrealgazette.com/opinion/columnists/allison-hanes-sometimes-the-word-sorry-is-not-enough.</a:t>
            </a:r>
          </a:p>
          <a:p>
            <a:r>
              <a:rPr lang="en-CA" dirty="0"/>
              <a:t>Some languages have no word for “sorry”. Acts of repentance needs to produce a tangible act in order for an apology of value. To some, the Pope’s apology was “one-sided, is offered on the ‘perpetrators’’ terms, puts the onus on Indigenous people to heal &amp; is rooted in the Catholic doctrine of granting forgiveness when requested.” </a:t>
            </a:r>
            <a:r>
              <a:rPr lang="en-CA" dirty="0" err="1"/>
              <a:t>Wahehshon</a:t>
            </a:r>
            <a:r>
              <a:rPr lang="en-CA" dirty="0"/>
              <a:t> </a:t>
            </a:r>
            <a:r>
              <a:rPr lang="en-CA" dirty="0" err="1"/>
              <a:t>Whitebean</a:t>
            </a:r>
            <a:r>
              <a:rPr lang="en-CA" dirty="0"/>
              <a:t> (Mohawk) said “in our language, we do not have a word for sorry … culturally, we’re taught we have to make our wrongs right. You have to do everything in your power to make everything right when there’s a wrong.” For many, words alone are insufficient to make up for these atrocities; words must be followed up with action.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742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Very important point – unconscious biases don’t necessarily align with one’s explicit, conscious views of the world.  For example, someone with egalitarian views may still have an unconscious bias that is expressed.  </a:t>
            </a:r>
            <a:endParaRPr lang="en-CA" baseline="0"/>
          </a:p>
          <a:p>
            <a:r>
              <a:rPr lang="en-CA" baseline="0"/>
              <a:t>Reference the old riddle - </a:t>
            </a:r>
            <a:r>
              <a:rPr lang="en-US" baseline="0"/>
              <a:t>a father and son are in a horrible car crash that kills the dad. The son is rushed to the hospital; just as he’s about to go under the knife, the surgeon says, “I can’t operate—that boy is my son!” Explain. </a:t>
            </a:r>
          </a:p>
          <a:p>
            <a:r>
              <a:rPr lang="en-US" baseline="0"/>
              <a:t>Share Dr. Nassrein Hussein’s experience (if she consents) – she told her husband &amp; son the riddle &amp; “the best they could come up with is that the child had 2 dads”.</a:t>
            </a:r>
          </a:p>
          <a:p>
            <a:r>
              <a:rPr lang="en-US" sz="1200" b="0" i="0" kern="1200">
                <a:solidFill>
                  <a:schemeClr val="tx1"/>
                </a:solidFill>
                <a:effectLst/>
                <a:latin typeface="+mn-lt"/>
                <a:ea typeface="+mn-ea"/>
                <a:cs typeface="+mn-cs"/>
              </a:rPr>
              <a:t>Belle, D., </a:t>
            </a:r>
            <a:r>
              <a:rPr lang="en-US" sz="1200" b="0" i="0" kern="1200" err="1">
                <a:solidFill>
                  <a:schemeClr val="tx1"/>
                </a:solidFill>
                <a:effectLst/>
                <a:latin typeface="+mn-lt"/>
                <a:ea typeface="+mn-ea"/>
                <a:cs typeface="+mn-cs"/>
              </a:rPr>
              <a:t>Tartarilla</a:t>
            </a:r>
            <a:r>
              <a:rPr lang="en-US" sz="1200" b="0" i="0" kern="1200">
                <a:solidFill>
                  <a:schemeClr val="tx1"/>
                </a:solidFill>
                <a:effectLst/>
                <a:latin typeface="+mn-lt"/>
                <a:ea typeface="+mn-ea"/>
                <a:cs typeface="+mn-cs"/>
              </a:rPr>
              <a:t>, A. B., </a:t>
            </a:r>
            <a:r>
              <a:rPr lang="en-US" sz="1200" b="0" i="0" kern="1200" err="1">
                <a:solidFill>
                  <a:schemeClr val="tx1"/>
                </a:solidFill>
                <a:effectLst/>
                <a:latin typeface="+mn-lt"/>
                <a:ea typeface="+mn-ea"/>
                <a:cs typeface="+mn-cs"/>
              </a:rPr>
              <a:t>Wapman</a:t>
            </a:r>
            <a:r>
              <a:rPr lang="en-US" sz="1200" b="0" i="0" kern="1200">
                <a:solidFill>
                  <a:schemeClr val="tx1"/>
                </a:solidFill>
                <a:effectLst/>
                <a:latin typeface="+mn-lt"/>
                <a:ea typeface="+mn-ea"/>
                <a:cs typeface="+mn-cs"/>
              </a:rPr>
              <a:t>, M., </a:t>
            </a:r>
            <a:r>
              <a:rPr lang="en-US" sz="1200" b="0" i="0" kern="1200" err="1">
                <a:solidFill>
                  <a:schemeClr val="tx1"/>
                </a:solidFill>
                <a:effectLst/>
                <a:latin typeface="+mn-lt"/>
                <a:ea typeface="+mn-ea"/>
                <a:cs typeface="+mn-cs"/>
              </a:rPr>
              <a:t>Schlieber</a:t>
            </a:r>
            <a:r>
              <a:rPr lang="en-US" sz="1200" b="0" i="0" kern="1200">
                <a:solidFill>
                  <a:schemeClr val="tx1"/>
                </a:solidFill>
                <a:effectLst/>
                <a:latin typeface="+mn-lt"/>
                <a:ea typeface="+mn-ea"/>
                <a:cs typeface="+mn-cs"/>
              </a:rPr>
              <a:t>, M., &amp; </a:t>
            </a:r>
            <a:r>
              <a:rPr lang="en-US" sz="1200" b="0" i="0" kern="1200" err="1">
                <a:solidFill>
                  <a:schemeClr val="tx1"/>
                </a:solidFill>
                <a:effectLst/>
                <a:latin typeface="+mn-lt"/>
                <a:ea typeface="+mn-ea"/>
                <a:cs typeface="+mn-cs"/>
              </a:rPr>
              <a:t>Mercurio</a:t>
            </a:r>
            <a:r>
              <a:rPr lang="en-US" sz="1200" b="0" i="0" kern="1200">
                <a:solidFill>
                  <a:schemeClr val="tx1"/>
                </a:solidFill>
                <a:effectLst/>
                <a:latin typeface="+mn-lt"/>
                <a:ea typeface="+mn-ea"/>
                <a:cs typeface="+mn-cs"/>
              </a:rPr>
              <a:t>, A. E. (2021). “I Can’t Operate, that Boy Is my Son!”: Gender Schemas and a Classic Riddle. </a:t>
            </a:r>
            <a:r>
              <a:rPr lang="en-US" sz="1200" b="0" i="1" kern="1200">
                <a:solidFill>
                  <a:schemeClr val="tx1"/>
                </a:solidFill>
                <a:effectLst/>
                <a:latin typeface="+mn-lt"/>
                <a:ea typeface="+mn-ea"/>
                <a:cs typeface="+mn-cs"/>
              </a:rPr>
              <a:t>Sex Roles</a:t>
            </a:r>
            <a:r>
              <a:rPr lang="en-US" sz="1200" b="0" i="0" kern="1200">
                <a:solidFill>
                  <a:schemeClr val="tx1"/>
                </a:solidFill>
                <a:effectLst/>
                <a:latin typeface="+mn-lt"/>
                <a:ea typeface="+mn-ea"/>
                <a:cs typeface="+mn-cs"/>
              </a:rPr>
              <a:t>, 1-11.</a:t>
            </a:r>
          </a:p>
          <a:p>
            <a:r>
              <a:rPr lang="en-US" sz="1200" b="0" i="0" kern="1200">
                <a:solidFill>
                  <a:schemeClr val="tx1"/>
                </a:solidFill>
                <a:effectLst/>
                <a:latin typeface="+mn-lt"/>
                <a:ea typeface="+mn-ea"/>
                <a:cs typeface="+mn-cs"/>
              </a:rPr>
              <a:t>“Having an employed mother or female physicians, identifying as a feminist or a political liberal, and reporting low levels of sexism did not predict the realization that the surgeon in the riddle could be a woman. Only identifying as female predicted a greater likelihood of this response. Only 30% of participants were able to transcend stereotyped gender schemas and realize that a surgeon could be a woman and a mother. </a:t>
            </a:r>
            <a:r>
              <a:rPr lang="en-US" sz="1200" b="1" i="0" kern="1200">
                <a:solidFill>
                  <a:schemeClr val="tx1"/>
                </a:solidFill>
                <a:effectLst/>
                <a:latin typeface="+mn-lt"/>
                <a:ea typeface="+mn-ea"/>
                <a:cs typeface="+mn-cs"/>
              </a:rPr>
              <a:t>Explicitly expressed egalitarian beliefs do not guarantee objective, accurate perceptions and treatment of others</a:t>
            </a:r>
            <a:r>
              <a:rPr lang="en-US" sz="1200" b="0" i="0" kern="1200">
                <a:solidFill>
                  <a:schemeClr val="tx1"/>
                </a:solidFill>
                <a:effectLst/>
                <a:latin typeface="+mn-lt"/>
                <a:ea typeface="+mn-ea"/>
                <a:cs typeface="+mn-cs"/>
              </a:rPr>
              <a:t>. Rather, our perceptions of others are strongly influenced by the </a:t>
            </a:r>
            <a:r>
              <a:rPr lang="en-US" sz="1200" b="1" i="0" kern="1200">
                <a:solidFill>
                  <a:schemeClr val="tx1"/>
                </a:solidFill>
                <a:effectLst/>
                <a:latin typeface="+mn-lt"/>
                <a:ea typeface="+mn-ea"/>
                <a:cs typeface="+mn-cs"/>
              </a:rPr>
              <a:t>nonconscious beliefs we all hold about gender differences</a:t>
            </a:r>
            <a:r>
              <a:rPr lang="en-US" sz="1200" b="0" i="0" kern="1200">
                <a:solidFill>
                  <a:schemeClr val="tx1"/>
                </a:solidFill>
                <a:effectLst/>
                <a:latin typeface="+mn-lt"/>
                <a:ea typeface="+mn-ea"/>
                <a:cs typeface="+mn-cs"/>
              </a:rPr>
              <a:t>. Considering the increased prevalence of female surgeons, both in real life and in media representations, the difficulty many of the study’s participants had in envisioning a female surgeon illuminates the inertia of powerful and pervasive gender schemas. To remember the riddle yet forget its solution (1/3 of participants remembered hearing the riddle before) suggests again how deep such gender schemas lie. Although the high number of responses suggesting same-sex parents as a solution to the riddle may indicate plasticity in schemas in response to changes in the socio-political climate, it also highlights by contrast the </a:t>
            </a:r>
            <a:r>
              <a:rPr lang="en-US" sz="1200" b="1" i="0" kern="1200">
                <a:solidFill>
                  <a:schemeClr val="tx1"/>
                </a:solidFill>
                <a:effectLst/>
                <a:latin typeface="+mn-lt"/>
                <a:ea typeface="+mn-ea"/>
                <a:cs typeface="+mn-cs"/>
              </a:rPr>
              <a:t>resistant nature of gender schemas</a:t>
            </a:r>
            <a:r>
              <a:rPr lang="en-US" sz="1200" b="0" i="0" kern="1200">
                <a:solidFill>
                  <a:schemeClr val="tx1"/>
                </a:solidFill>
                <a:effectLst/>
                <a:latin typeface="+mn-lt"/>
                <a:ea typeface="+mn-ea"/>
                <a:cs typeface="+mn-cs"/>
              </a:rPr>
              <a:t>. The current results suggest that gender schemas continue to influence problem-solving, despite one’s personal beliefs, values, or life experiences.”</a:t>
            </a:r>
            <a:endParaRPr lang="en-CA" baseline="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0607F-F173-4E1A-A2A1-8F5ADCAF34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457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baseline="0"/>
              <a:t>Reference the old riddle - </a:t>
            </a:r>
            <a:r>
              <a:rPr lang="en-US" baseline="0"/>
              <a:t>a father and son are in a horrible car crash that kills the dad. The son is rushed to the hospital; just as he’s about to go under the knife, the surgeon says, “I can’t operate—that boy is my son!” Explain. </a:t>
            </a:r>
          </a:p>
          <a:p>
            <a:r>
              <a:rPr lang="en-US" baseline="0"/>
              <a:t>Share Dr. Nassrein Hussein’s experience (if she consents) – she told her husband &amp; son the riddle &amp; “the best they could come up with is that the child had 2 dads”.</a:t>
            </a:r>
          </a:p>
          <a:p>
            <a:r>
              <a:rPr lang="en-US" sz="1200" b="0" i="0" kern="1200">
                <a:solidFill>
                  <a:schemeClr val="tx1"/>
                </a:solidFill>
                <a:effectLst/>
                <a:latin typeface="+mn-lt"/>
                <a:ea typeface="+mn-ea"/>
                <a:cs typeface="+mn-cs"/>
              </a:rPr>
              <a:t>Belle, D., </a:t>
            </a:r>
            <a:r>
              <a:rPr lang="en-US" sz="1200" b="0" i="0" kern="1200" err="1">
                <a:solidFill>
                  <a:schemeClr val="tx1"/>
                </a:solidFill>
                <a:effectLst/>
                <a:latin typeface="+mn-lt"/>
                <a:ea typeface="+mn-ea"/>
                <a:cs typeface="+mn-cs"/>
              </a:rPr>
              <a:t>Tartarilla</a:t>
            </a:r>
            <a:r>
              <a:rPr lang="en-US" sz="1200" b="0" i="0" kern="1200">
                <a:solidFill>
                  <a:schemeClr val="tx1"/>
                </a:solidFill>
                <a:effectLst/>
                <a:latin typeface="+mn-lt"/>
                <a:ea typeface="+mn-ea"/>
                <a:cs typeface="+mn-cs"/>
              </a:rPr>
              <a:t>, A. B., </a:t>
            </a:r>
            <a:r>
              <a:rPr lang="en-US" sz="1200" b="0" i="0" kern="1200" err="1">
                <a:solidFill>
                  <a:schemeClr val="tx1"/>
                </a:solidFill>
                <a:effectLst/>
                <a:latin typeface="+mn-lt"/>
                <a:ea typeface="+mn-ea"/>
                <a:cs typeface="+mn-cs"/>
              </a:rPr>
              <a:t>Wapman</a:t>
            </a:r>
            <a:r>
              <a:rPr lang="en-US" sz="1200" b="0" i="0" kern="1200">
                <a:solidFill>
                  <a:schemeClr val="tx1"/>
                </a:solidFill>
                <a:effectLst/>
                <a:latin typeface="+mn-lt"/>
                <a:ea typeface="+mn-ea"/>
                <a:cs typeface="+mn-cs"/>
              </a:rPr>
              <a:t>, M., </a:t>
            </a:r>
            <a:r>
              <a:rPr lang="en-US" sz="1200" b="0" i="0" kern="1200" err="1">
                <a:solidFill>
                  <a:schemeClr val="tx1"/>
                </a:solidFill>
                <a:effectLst/>
                <a:latin typeface="+mn-lt"/>
                <a:ea typeface="+mn-ea"/>
                <a:cs typeface="+mn-cs"/>
              </a:rPr>
              <a:t>Schlieber</a:t>
            </a:r>
            <a:r>
              <a:rPr lang="en-US" sz="1200" b="0" i="0" kern="1200">
                <a:solidFill>
                  <a:schemeClr val="tx1"/>
                </a:solidFill>
                <a:effectLst/>
                <a:latin typeface="+mn-lt"/>
                <a:ea typeface="+mn-ea"/>
                <a:cs typeface="+mn-cs"/>
              </a:rPr>
              <a:t>, M., &amp; </a:t>
            </a:r>
            <a:r>
              <a:rPr lang="en-US" sz="1200" b="0" i="0" kern="1200" err="1">
                <a:solidFill>
                  <a:schemeClr val="tx1"/>
                </a:solidFill>
                <a:effectLst/>
                <a:latin typeface="+mn-lt"/>
                <a:ea typeface="+mn-ea"/>
                <a:cs typeface="+mn-cs"/>
              </a:rPr>
              <a:t>Mercurio</a:t>
            </a:r>
            <a:r>
              <a:rPr lang="en-US" sz="1200" b="0" i="0" kern="1200">
                <a:solidFill>
                  <a:schemeClr val="tx1"/>
                </a:solidFill>
                <a:effectLst/>
                <a:latin typeface="+mn-lt"/>
                <a:ea typeface="+mn-ea"/>
                <a:cs typeface="+mn-cs"/>
              </a:rPr>
              <a:t>, A. E. (2021). “I Can’t Operate, that Boy Is my Son!”: Gender Schemas and a Classic Riddle. </a:t>
            </a:r>
            <a:r>
              <a:rPr lang="en-US" sz="1200" b="0" i="1" kern="1200">
                <a:solidFill>
                  <a:schemeClr val="tx1"/>
                </a:solidFill>
                <a:effectLst/>
                <a:latin typeface="+mn-lt"/>
                <a:ea typeface="+mn-ea"/>
                <a:cs typeface="+mn-cs"/>
              </a:rPr>
              <a:t>Sex Roles</a:t>
            </a:r>
            <a:r>
              <a:rPr lang="en-US" sz="1200" b="0" i="0" kern="1200">
                <a:solidFill>
                  <a:schemeClr val="tx1"/>
                </a:solidFill>
                <a:effectLst/>
                <a:latin typeface="+mn-lt"/>
                <a:ea typeface="+mn-ea"/>
                <a:cs typeface="+mn-cs"/>
              </a:rPr>
              <a:t>, 1-11.</a:t>
            </a:r>
          </a:p>
          <a:p>
            <a:r>
              <a:rPr lang="en-US" sz="1200" b="0" i="0" kern="1200">
                <a:solidFill>
                  <a:schemeClr val="tx1"/>
                </a:solidFill>
                <a:effectLst/>
                <a:latin typeface="+mn-lt"/>
                <a:ea typeface="+mn-ea"/>
                <a:cs typeface="+mn-cs"/>
              </a:rPr>
              <a:t>“Having an employed mother or female physicians, identifying as a feminist or a political liberal, and reporting low levels of sexism did not predict the realization that the surgeon in the riddle could be a woman. Only identifying as female predicted a greater likelihood of this response. </a:t>
            </a:r>
            <a:r>
              <a:rPr lang="en-US" sz="1200" b="1" i="0" kern="1200">
                <a:solidFill>
                  <a:schemeClr val="tx1"/>
                </a:solidFill>
                <a:effectLst/>
                <a:latin typeface="+mn-lt"/>
                <a:ea typeface="+mn-ea"/>
                <a:cs typeface="+mn-cs"/>
              </a:rPr>
              <a:t>Only 30% of participants were able to transcend stereotyped gender schemas and realize that a surgeon could be a woman and a mother</a:t>
            </a:r>
            <a:r>
              <a:rPr lang="en-US" sz="1200" b="0" i="0" kern="1200">
                <a:solidFill>
                  <a:schemeClr val="tx1"/>
                </a:solidFill>
                <a:effectLst/>
                <a:latin typeface="+mn-lt"/>
                <a:ea typeface="+mn-ea"/>
                <a:cs typeface="+mn-cs"/>
              </a:rPr>
              <a:t>. Explicitly expressed </a:t>
            </a:r>
            <a:r>
              <a:rPr lang="en-US" sz="1200" b="1" i="0" kern="1200">
                <a:solidFill>
                  <a:schemeClr val="tx1"/>
                </a:solidFill>
                <a:effectLst/>
                <a:latin typeface="+mn-lt"/>
                <a:ea typeface="+mn-ea"/>
                <a:cs typeface="+mn-cs"/>
              </a:rPr>
              <a:t>egalitarian beliefs </a:t>
            </a:r>
            <a:r>
              <a:rPr lang="en-US" sz="1200" b="0" i="0" kern="1200">
                <a:solidFill>
                  <a:schemeClr val="tx1"/>
                </a:solidFill>
                <a:effectLst/>
                <a:latin typeface="+mn-lt"/>
                <a:ea typeface="+mn-ea"/>
                <a:cs typeface="+mn-cs"/>
              </a:rPr>
              <a:t>do not guarantee objective, accurate perceptions and treatment of others. Rather, our perceptions of others are strongly influenced by the </a:t>
            </a:r>
            <a:r>
              <a:rPr lang="en-US" sz="1200" b="1" i="0" kern="1200">
                <a:solidFill>
                  <a:schemeClr val="tx1"/>
                </a:solidFill>
                <a:effectLst/>
                <a:latin typeface="+mn-lt"/>
                <a:ea typeface="+mn-ea"/>
                <a:cs typeface="+mn-cs"/>
              </a:rPr>
              <a:t>nonconscious beliefs </a:t>
            </a:r>
            <a:r>
              <a:rPr lang="en-US" sz="1200" b="0" i="0" kern="1200">
                <a:solidFill>
                  <a:schemeClr val="tx1"/>
                </a:solidFill>
                <a:effectLst/>
                <a:latin typeface="+mn-lt"/>
                <a:ea typeface="+mn-ea"/>
                <a:cs typeface="+mn-cs"/>
              </a:rPr>
              <a:t>we all hold about gender differences. Considering the increased prevalence of female surgeons, both in real life and in media representations, the difficulty many of the study’s participants had in envisioning a female surgeon illuminates the inertia of powerful and pervasive gender schemas. To remember the riddle yet forget its solution (1/3 of participants remembered hearing the riddle before) suggests again how </a:t>
            </a:r>
            <a:r>
              <a:rPr lang="en-US" sz="1200" b="1" i="0" kern="1200">
                <a:solidFill>
                  <a:schemeClr val="tx1"/>
                </a:solidFill>
                <a:effectLst/>
                <a:latin typeface="+mn-lt"/>
                <a:ea typeface="+mn-ea"/>
                <a:cs typeface="+mn-cs"/>
              </a:rPr>
              <a:t>deep such gender schemas lie</a:t>
            </a:r>
            <a:r>
              <a:rPr lang="en-US" sz="1200" b="0" i="0" kern="1200">
                <a:solidFill>
                  <a:schemeClr val="tx1"/>
                </a:solidFill>
                <a:effectLst/>
                <a:latin typeface="+mn-lt"/>
                <a:ea typeface="+mn-ea"/>
                <a:cs typeface="+mn-cs"/>
              </a:rPr>
              <a:t>. Although the high number of responses suggesting same-sex parents as a solution to the riddle may indicate plasticity in schemas in response to changes in the socio-political climate, it also highlights by contrast the </a:t>
            </a:r>
            <a:r>
              <a:rPr lang="en-US" sz="1200" b="1" i="0" kern="1200">
                <a:solidFill>
                  <a:schemeClr val="tx1"/>
                </a:solidFill>
                <a:effectLst/>
                <a:latin typeface="+mn-lt"/>
                <a:ea typeface="+mn-ea"/>
                <a:cs typeface="+mn-cs"/>
              </a:rPr>
              <a:t>resistant nature of gender schemas</a:t>
            </a:r>
            <a:r>
              <a:rPr lang="en-US" sz="1200" b="0" i="0" kern="1200">
                <a:solidFill>
                  <a:schemeClr val="tx1"/>
                </a:solidFill>
                <a:effectLst/>
                <a:latin typeface="+mn-lt"/>
                <a:ea typeface="+mn-ea"/>
                <a:cs typeface="+mn-cs"/>
              </a:rPr>
              <a:t>. The current results suggest that </a:t>
            </a:r>
            <a:r>
              <a:rPr lang="en-US" sz="1200" b="1" i="0" kern="1200">
                <a:solidFill>
                  <a:schemeClr val="tx1"/>
                </a:solidFill>
                <a:effectLst/>
                <a:latin typeface="+mn-lt"/>
                <a:ea typeface="+mn-ea"/>
                <a:cs typeface="+mn-cs"/>
              </a:rPr>
              <a:t>gender schemas continue to influence problem-solving, despite one’s personal beliefs, values, or life experiences</a:t>
            </a:r>
            <a:r>
              <a:rPr lang="en-US" sz="1200" b="0" i="0" kern="1200">
                <a:solidFill>
                  <a:schemeClr val="tx1"/>
                </a:solidFill>
                <a:effectLst/>
                <a:latin typeface="+mn-lt"/>
                <a:ea typeface="+mn-ea"/>
                <a:cs typeface="+mn-cs"/>
              </a:rPr>
              <a:t>.”</a:t>
            </a:r>
            <a:endParaRPr lang="en-CA" baseline="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0607F-F173-4E1A-A2A1-8F5ADCAF34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72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baseline="0" dirty="0"/>
              <a:t>Twitter thread from August 2022 – doctors discussing assumptions about their competence/qualifications based on appearance.</a:t>
            </a:r>
          </a:p>
          <a:p>
            <a:endParaRPr lang="en-CA" baseline="0" dirty="0"/>
          </a:p>
          <a:p>
            <a:r>
              <a:rPr lang="en-CA" baseline="0" dirty="0"/>
              <a:t>Could use for affect heuristic or microaggressions too.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21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dirty="0"/>
              <a:t>Our expectations &amp; perceptions may influence our decisions.</a:t>
            </a:r>
          </a:p>
          <a:p>
            <a:r>
              <a:rPr lang="en-CA" dirty="0"/>
              <a:t>#1</a:t>
            </a:r>
            <a:r>
              <a:rPr lang="en-CA" baseline="0" dirty="0"/>
              <a:t> example – lots of previous shadowing.</a:t>
            </a:r>
          </a:p>
          <a:p>
            <a:r>
              <a:rPr lang="en-CA" baseline="0" dirty="0"/>
              <a:t>For last point, reference the old riddle - </a:t>
            </a:r>
            <a:r>
              <a:rPr lang="en-US" baseline="0" dirty="0"/>
              <a:t>a father and son are in a horrible car crash that kills the dad. The son is rushed to the hospital; just as he’s about to go under the knife, the surgeon says, “I can’t operate—that boy is my son!” Explain. </a:t>
            </a:r>
          </a:p>
          <a:p>
            <a:r>
              <a:rPr lang="en-US" sz="1200" b="0" i="0" kern="1200" dirty="0">
                <a:solidFill>
                  <a:schemeClr val="tx1"/>
                </a:solidFill>
                <a:effectLst/>
                <a:latin typeface="+mn-lt"/>
                <a:ea typeface="+mn-ea"/>
                <a:cs typeface="+mn-cs"/>
              </a:rPr>
              <a:t>Belle, D., </a:t>
            </a:r>
            <a:r>
              <a:rPr lang="en-US" sz="1200" b="0" i="0" kern="1200" dirty="0" err="1">
                <a:solidFill>
                  <a:schemeClr val="tx1"/>
                </a:solidFill>
                <a:effectLst/>
                <a:latin typeface="+mn-lt"/>
                <a:ea typeface="+mn-ea"/>
                <a:cs typeface="+mn-cs"/>
              </a:rPr>
              <a:t>Tartarilla</a:t>
            </a:r>
            <a:r>
              <a:rPr lang="en-US" sz="1200" b="0" i="0" kern="1200" dirty="0">
                <a:solidFill>
                  <a:schemeClr val="tx1"/>
                </a:solidFill>
                <a:effectLst/>
                <a:latin typeface="+mn-lt"/>
                <a:ea typeface="+mn-ea"/>
                <a:cs typeface="+mn-cs"/>
              </a:rPr>
              <a:t>, A. B., </a:t>
            </a:r>
            <a:r>
              <a:rPr lang="en-US" sz="1200" b="0" i="0" kern="1200" dirty="0" err="1">
                <a:solidFill>
                  <a:schemeClr val="tx1"/>
                </a:solidFill>
                <a:effectLst/>
                <a:latin typeface="+mn-lt"/>
                <a:ea typeface="+mn-ea"/>
                <a:cs typeface="+mn-cs"/>
              </a:rPr>
              <a:t>Wapman</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Schlieber</a:t>
            </a:r>
            <a:r>
              <a:rPr lang="en-US" sz="1200" b="0" i="0" kern="1200" dirty="0">
                <a:solidFill>
                  <a:schemeClr val="tx1"/>
                </a:solidFill>
                <a:effectLst/>
                <a:latin typeface="+mn-lt"/>
                <a:ea typeface="+mn-ea"/>
                <a:cs typeface="+mn-cs"/>
              </a:rPr>
              <a:t>, M., &amp; </a:t>
            </a:r>
            <a:r>
              <a:rPr lang="en-US" sz="1200" b="0" i="0" kern="1200" dirty="0" err="1">
                <a:solidFill>
                  <a:schemeClr val="tx1"/>
                </a:solidFill>
                <a:effectLst/>
                <a:latin typeface="+mn-lt"/>
                <a:ea typeface="+mn-ea"/>
                <a:cs typeface="+mn-cs"/>
              </a:rPr>
              <a:t>Mercurio</a:t>
            </a:r>
            <a:r>
              <a:rPr lang="en-US" sz="1200" b="0" i="0" kern="1200" dirty="0">
                <a:solidFill>
                  <a:schemeClr val="tx1"/>
                </a:solidFill>
                <a:effectLst/>
                <a:latin typeface="+mn-lt"/>
                <a:ea typeface="+mn-ea"/>
                <a:cs typeface="+mn-cs"/>
              </a:rPr>
              <a:t>, A. E. (2021). “I Can’t Operate, that Boy Is my Son!”: Gender Schemas and a Classic Riddle. </a:t>
            </a:r>
            <a:r>
              <a:rPr lang="en-US" sz="1200" b="0" i="1" kern="1200" dirty="0">
                <a:solidFill>
                  <a:schemeClr val="tx1"/>
                </a:solidFill>
                <a:effectLst/>
                <a:latin typeface="+mn-lt"/>
                <a:ea typeface="+mn-ea"/>
                <a:cs typeface="+mn-cs"/>
              </a:rPr>
              <a:t>Sex Roles</a:t>
            </a:r>
            <a:r>
              <a:rPr lang="en-US" sz="1200" b="0" i="0" kern="1200" dirty="0">
                <a:solidFill>
                  <a:schemeClr val="tx1"/>
                </a:solidFill>
                <a:effectLst/>
                <a:latin typeface="+mn-lt"/>
                <a:ea typeface="+mn-ea"/>
                <a:cs typeface="+mn-cs"/>
              </a:rPr>
              <a:t>, 1-11.</a:t>
            </a:r>
          </a:p>
          <a:p>
            <a:r>
              <a:rPr lang="en-US" sz="1200" b="0" i="0" kern="1200" dirty="0">
                <a:solidFill>
                  <a:schemeClr val="tx1"/>
                </a:solidFill>
                <a:effectLst/>
                <a:latin typeface="+mn-lt"/>
                <a:ea typeface="+mn-ea"/>
                <a:cs typeface="+mn-cs"/>
              </a:rPr>
              <a:t>“Having an employed mother or female physicians, identifying as a feminist or a political liberal, and reporting low levels of sexism did not predict the realization that the surgeon in the riddle could be a woman. Only identifying as female predicted a greater likelihood of this response. Only 30% of participants were able to transcend stereotyped gender schemas and realize that a surgeon could be a woman and a mother. Explicitly expressed egalitarian beliefs do not guarantee objective, accurate perceptions and treatment of others. Rather, our perceptions of others are strongly influenced by the nonconscious beliefs we all hold about gender differences. Considering the increased prevalence of female surgeons, both in real life and in media representations, the difficulty many of the study’s participants had in envisioning a female surgeon illuminates the inertia of powerful and pervasive gender schemas. To remember the riddle yet forget its solution (1/3 of participants remembered hearing the riddle before) suggests again how deep such gender schemas lie. Although the high number of responses suggesting same-sex parents as a solution to the riddle may indicate plasticity in schemas in response to changes in the socio-political climate, it also highlights by contrast the resistant nature of gender schemas. The current results suggest that gender schemas continue to influence problem-solving, despite one’s personal beliefs, values, or life experiences.”</a:t>
            </a:r>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29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doctor is a male which is typically assumed. Also that he is a golfer. Common stereotypes which are perpetuated by comics like this. These kinds of  representations shape how we see doctors.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209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Changes to admissions process in 2023. Indigenous students considered through the Indigenous Admissions Circle will only do the Conversation Circle in 2024 (in 2023 they did both Panel Interview &amp; Conversation Circle. Also, for the Conversation Circle there are only 2 options – “recommend” &amp; “not recommend”. 2 circle members fill out one score sheet – combined effort.</a:t>
            </a:r>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13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dirty="0"/>
              <a:t>An example already used was the</a:t>
            </a:r>
            <a:r>
              <a:rPr lang="en-CA" baseline="0" dirty="0"/>
              <a:t> study (one of many) showing responses to email differed based on gender &amp; ethnicity of the name.</a:t>
            </a:r>
          </a:p>
          <a:p>
            <a:endParaRPr lang="en-CA" baseline="0" dirty="0"/>
          </a:p>
          <a:p>
            <a:pPr marL="0" marR="0">
              <a:spcBef>
                <a:spcPts val="0"/>
              </a:spcBef>
              <a:spcAft>
                <a:spcPts val="0"/>
              </a:spcAft>
            </a:pPr>
            <a:r>
              <a:rPr lang="en-US" sz="1200" dirty="0">
                <a:effectLst/>
                <a:latin typeface="Calibri" panose="020F0502020204030204" pitchFamily="34" charset="0"/>
                <a:ea typeface="Calibri" panose="020F0502020204030204" pitchFamily="34" charset="0"/>
              </a:rPr>
              <a:t>Greenwald, A. G., &amp; Banaji, M. R. (1995). Implicit social cognition: Attitudes, self-esteem, and stereotypes. </a:t>
            </a:r>
            <a:r>
              <a:rPr lang="en-US" sz="1200" i="1" dirty="0">
                <a:effectLst/>
                <a:latin typeface="Calibri" panose="020F0502020204030204" pitchFamily="34" charset="0"/>
                <a:ea typeface="Calibri" panose="020F0502020204030204" pitchFamily="34" charset="0"/>
              </a:rPr>
              <a:t>Psychological Review, 102</a:t>
            </a:r>
            <a:r>
              <a:rPr lang="en-US" sz="1200" dirty="0">
                <a:effectLst/>
                <a:latin typeface="Calibri" panose="020F0502020204030204" pitchFamily="34" charset="0"/>
                <a:ea typeface="Calibri" panose="020F0502020204030204" pitchFamily="34" charset="0"/>
              </a:rPr>
              <a:t>, 4–27. This study was the reason for creating the IAT – the knowledge that social behaviour often operates in unconscious fashion.</a:t>
            </a:r>
            <a:endParaRPr lang="en-CA" dirty="0"/>
          </a:p>
          <a:p>
            <a:endParaRPr lang="en-CA" dirty="0"/>
          </a:p>
          <a:p>
            <a:r>
              <a:rPr lang="en-US" sz="1200" kern="1200" dirty="0">
                <a:solidFill>
                  <a:schemeClr val="tx1"/>
                </a:solidFill>
                <a:effectLst/>
                <a:latin typeface="+mn-lt"/>
                <a:ea typeface="+mn-ea"/>
                <a:cs typeface="+mn-cs"/>
              </a:rPr>
              <a:t>McConnell, A. R., &amp; </a:t>
            </a:r>
            <a:r>
              <a:rPr lang="en-US" sz="1200" kern="1200" dirty="0" err="1">
                <a:solidFill>
                  <a:schemeClr val="tx1"/>
                </a:solidFill>
                <a:effectLst/>
                <a:latin typeface="+mn-lt"/>
                <a:ea typeface="+mn-ea"/>
                <a:cs typeface="+mn-cs"/>
              </a:rPr>
              <a:t>Leibold</a:t>
            </a:r>
            <a:r>
              <a:rPr lang="en-US" sz="1200" kern="1200" dirty="0">
                <a:solidFill>
                  <a:schemeClr val="tx1"/>
                </a:solidFill>
                <a:effectLst/>
                <a:latin typeface="+mn-lt"/>
                <a:ea typeface="+mn-ea"/>
                <a:cs typeface="+mn-cs"/>
              </a:rPr>
              <a:t>, J. M. (2001). Relations among the Implicit Association Test, discriminatory behavior, and explicit measures of racial attitudes. </a:t>
            </a:r>
            <a:r>
              <a:rPr lang="en-US" sz="1200" i="1" kern="1200" dirty="0">
                <a:solidFill>
                  <a:schemeClr val="tx1"/>
                </a:solidFill>
                <a:effectLst/>
                <a:latin typeface="+mn-lt"/>
                <a:ea typeface="+mn-ea"/>
                <a:cs typeface="+mn-cs"/>
              </a:rPr>
              <a:t>Journal of experimental Social psychology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37</a:t>
            </a:r>
            <a:r>
              <a:rPr lang="en-US" sz="1200" kern="1200" dirty="0">
                <a:solidFill>
                  <a:schemeClr val="tx1"/>
                </a:solidFill>
                <a:effectLst/>
                <a:latin typeface="+mn-lt"/>
                <a:ea typeface="+mn-ea"/>
                <a:cs typeface="+mn-cs"/>
              </a:rPr>
              <a:t>(5), 435-442.</a:t>
            </a:r>
          </a:p>
          <a:p>
            <a:pPr marL="0" marR="0">
              <a:spcBef>
                <a:spcPts val="0"/>
              </a:spcBef>
              <a:spcAft>
                <a:spcPts val="0"/>
              </a:spcAft>
            </a:pPr>
            <a:r>
              <a:rPr lang="en-US" sz="1200" b="0" dirty="0">
                <a:effectLst/>
                <a:latin typeface="Calibri" panose="020F0502020204030204" pitchFamily="34" charset="0"/>
                <a:ea typeface="Calibri" panose="020F0502020204030204" pitchFamily="34" charset="0"/>
              </a:rPr>
              <a:t>FitzGerald, C., &amp; Hurst, S. (2017). Implicit bias in healthcare professionals: a systematic review. </a:t>
            </a:r>
            <a:r>
              <a:rPr lang="en-US" sz="1200" b="0" i="1" dirty="0">
                <a:effectLst/>
                <a:latin typeface="Calibri" panose="020F0502020204030204" pitchFamily="34" charset="0"/>
                <a:ea typeface="Calibri" panose="020F0502020204030204" pitchFamily="34" charset="0"/>
              </a:rPr>
              <a:t>BMC medical ethics</a:t>
            </a:r>
            <a:r>
              <a:rPr lang="en-US" sz="1200" b="0" dirty="0">
                <a:effectLst/>
                <a:latin typeface="Calibri" panose="020F0502020204030204" pitchFamily="34" charset="0"/>
                <a:ea typeface="Calibri" panose="020F0502020204030204" pitchFamily="34" charset="0"/>
              </a:rPr>
              <a:t>, </a:t>
            </a:r>
            <a:r>
              <a:rPr lang="en-US" sz="1200" b="0" i="1" dirty="0">
                <a:effectLst/>
                <a:latin typeface="Calibri" panose="020F0502020204030204" pitchFamily="34" charset="0"/>
                <a:ea typeface="Calibri" panose="020F0502020204030204" pitchFamily="34" charset="0"/>
              </a:rPr>
              <a:t>18</a:t>
            </a:r>
            <a:r>
              <a:rPr lang="en-US" sz="1200" b="0" dirty="0">
                <a:effectLst/>
                <a:latin typeface="Calibri" panose="020F0502020204030204" pitchFamily="34" charset="0"/>
                <a:ea typeface="Calibri" panose="020F0502020204030204" pitchFamily="34" charset="0"/>
              </a:rPr>
              <a:t>(1), 19. More about patient-physician interactions &amp;</a:t>
            </a:r>
            <a:r>
              <a:rPr lang="en-US" sz="1200" b="0" baseline="0" dirty="0">
                <a:effectLst/>
                <a:latin typeface="Calibri" panose="020F0502020204030204" pitchFamily="34" charset="0"/>
                <a:ea typeface="Calibri" panose="020F0502020204030204" pitchFamily="34" charset="0"/>
              </a:rPr>
              <a:t> diagnostic decisions but easily transferrable to this context.</a:t>
            </a:r>
          </a:p>
          <a:p>
            <a:pPr marL="0" marR="0">
              <a:spcBef>
                <a:spcPts val="0"/>
              </a:spcBef>
              <a:spcAft>
                <a:spcPts val="0"/>
              </a:spcAft>
            </a:pPr>
            <a:endParaRPr lang="en-US"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22222"/>
                </a:solidFill>
                <a:latin typeface="Arial" panose="020B0604020202020204" pitchFamily="34" charset="0"/>
              </a:rPr>
              <a:t>Elliott, A. M., Alexander, S. C., </a:t>
            </a:r>
            <a:r>
              <a:rPr lang="en-US" sz="1200" dirty="0" err="1">
                <a:solidFill>
                  <a:srgbClr val="222222"/>
                </a:solidFill>
                <a:latin typeface="Arial" panose="020B0604020202020204" pitchFamily="34" charset="0"/>
              </a:rPr>
              <a:t>Mescher</a:t>
            </a:r>
            <a:r>
              <a:rPr lang="en-US" sz="1200" dirty="0">
                <a:solidFill>
                  <a:srgbClr val="222222"/>
                </a:solidFill>
                <a:latin typeface="Arial" panose="020B0604020202020204" pitchFamily="34" charset="0"/>
              </a:rPr>
              <a:t>, C. A., Mohan, D., &amp; </a:t>
            </a:r>
            <a:r>
              <a:rPr lang="en-US" sz="1200" dirty="0" err="1">
                <a:solidFill>
                  <a:srgbClr val="222222"/>
                </a:solidFill>
                <a:latin typeface="Arial" panose="020B0604020202020204" pitchFamily="34" charset="0"/>
              </a:rPr>
              <a:t>Barnato</a:t>
            </a:r>
            <a:r>
              <a:rPr lang="en-US" sz="1200" dirty="0">
                <a:solidFill>
                  <a:srgbClr val="222222"/>
                </a:solidFill>
                <a:latin typeface="Arial" panose="020B0604020202020204" pitchFamily="34" charset="0"/>
              </a:rPr>
              <a:t>, A. E. (2016). Differences in physicians' verbal and nonverbal communication with black and white patients at the end of life. </a:t>
            </a:r>
            <a:r>
              <a:rPr lang="en-US" sz="1200" i="1" dirty="0">
                <a:solidFill>
                  <a:srgbClr val="222222"/>
                </a:solidFill>
                <a:latin typeface="Arial" panose="020B0604020202020204" pitchFamily="34" charset="0"/>
              </a:rPr>
              <a:t>Journal of pain and symptom management</a:t>
            </a:r>
            <a:r>
              <a:rPr lang="en-US" sz="1200" dirty="0">
                <a:solidFill>
                  <a:srgbClr val="222222"/>
                </a:solidFill>
                <a:latin typeface="Arial" panose="020B0604020202020204" pitchFamily="34" charset="0"/>
              </a:rPr>
              <a:t>, </a:t>
            </a:r>
            <a:r>
              <a:rPr lang="en-US" sz="1200" i="1" dirty="0">
                <a:solidFill>
                  <a:srgbClr val="222222"/>
                </a:solidFill>
                <a:latin typeface="Arial" panose="020B0604020202020204" pitchFamily="34" charset="0"/>
              </a:rPr>
              <a:t>51</a:t>
            </a:r>
            <a:r>
              <a:rPr lang="en-US" sz="1200" dirty="0">
                <a:solidFill>
                  <a:srgbClr val="222222"/>
                </a:solidFill>
                <a:latin typeface="Arial" panose="020B0604020202020204" pitchFamily="34" charset="0"/>
              </a:rPr>
              <a:t>(1), 1-8. </a:t>
            </a:r>
            <a:r>
              <a:rPr lang="en-US" sz="1200" b="0" i="0" kern="1200" dirty="0">
                <a:solidFill>
                  <a:schemeClr val="tx1"/>
                </a:solidFill>
                <a:effectLst/>
                <a:latin typeface="+mn-lt"/>
                <a:ea typeface="+mn-ea"/>
                <a:cs typeface="+mn-cs"/>
              </a:rPr>
              <a:t>In this small regional sample, hospital-based physicians have similar verbal communication behaviors when discussing end-of-life care for otherwise similar black and white patients but exhibit significantly fewer positive, rapport-building nonverbal cues with black patients (ex: distance from patient, open body language,</a:t>
            </a:r>
            <a:r>
              <a:rPr lang="en-US" sz="1200" b="0" i="0" kern="1200" baseline="0" dirty="0">
                <a:solidFill>
                  <a:schemeClr val="tx1"/>
                </a:solidFill>
                <a:effectLst/>
                <a:latin typeface="+mn-lt"/>
                <a:ea typeface="+mn-ea"/>
                <a:cs typeface="+mn-cs"/>
              </a:rPr>
              <a:t> touching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Kang, J., Dasgupta, N., </a:t>
            </a:r>
            <a:r>
              <a:rPr lang="en-US" b="0" i="0" dirty="0" err="1">
                <a:solidFill>
                  <a:srgbClr val="222222"/>
                </a:solidFill>
                <a:effectLst/>
                <a:latin typeface="Arial" panose="020B0604020202020204" pitchFamily="34" charset="0"/>
              </a:rPr>
              <a:t>Yogeeswaran</a:t>
            </a:r>
            <a:r>
              <a:rPr lang="en-US" b="0" i="0" dirty="0">
                <a:solidFill>
                  <a:srgbClr val="222222"/>
                </a:solidFill>
                <a:effectLst/>
                <a:latin typeface="Arial" panose="020B0604020202020204" pitchFamily="34" charset="0"/>
              </a:rPr>
              <a:t>, K., &amp; Blasi, G. (2010). Are ideal litigators white? Measuring the myth of colorblindness. </a:t>
            </a:r>
            <a:r>
              <a:rPr lang="en-US" b="0" i="1" dirty="0">
                <a:solidFill>
                  <a:srgbClr val="222222"/>
                </a:solidFill>
                <a:effectLst/>
                <a:latin typeface="Arial" panose="020B0604020202020204" pitchFamily="34" charset="0"/>
              </a:rPr>
              <a:t>Journal of Empirical Legal Studies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7</a:t>
            </a:r>
            <a:r>
              <a:rPr lang="en-US" b="0" i="0" dirty="0">
                <a:solidFill>
                  <a:srgbClr val="222222"/>
                </a:solidFill>
                <a:effectLst/>
                <a:latin typeface="Arial" panose="020B0604020202020204" pitchFamily="34" charset="0"/>
              </a:rPr>
              <a:t>(4), 886-915.  IAT &amp; the connection to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rgbClr val="222222"/>
              </a:solidFill>
              <a:effectLst/>
              <a:latin typeface="Arial" panose="020B0604020202020204" pitchFamily="34" charset="0"/>
              <a:ea typeface="+mn-ea"/>
              <a:cs typeface="+mn-cs"/>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Chen, M., &amp; </a:t>
            </a:r>
            <a:r>
              <a:rPr lang="en-US" sz="1200" dirty="0" err="1">
                <a:effectLst/>
                <a:latin typeface="Calibri" panose="020F0502020204030204" pitchFamily="34" charset="0"/>
                <a:ea typeface="Calibri" panose="020F0502020204030204" pitchFamily="34" charset="0"/>
              </a:rPr>
              <a:t>Bargh</a:t>
            </a:r>
            <a:r>
              <a:rPr lang="en-US" sz="1200" dirty="0">
                <a:effectLst/>
                <a:latin typeface="Calibri" panose="020F0502020204030204" pitchFamily="34" charset="0"/>
                <a:ea typeface="Calibri" panose="020F0502020204030204" pitchFamily="34" charset="0"/>
              </a:rPr>
              <a:t>, J. A. (1997). Nonconscious behavioral confirmation processes: The self-fulfilling consequences of automatic stereotype activation. </a:t>
            </a:r>
            <a:r>
              <a:rPr lang="en-US" sz="1200" i="1" dirty="0">
                <a:effectLst/>
                <a:latin typeface="Calibri" panose="020F0502020204030204" pitchFamily="34" charset="0"/>
                <a:ea typeface="Calibri" panose="020F0502020204030204" pitchFamily="34" charset="0"/>
              </a:rPr>
              <a:t>Journal of Experimental Social Psychology</a:t>
            </a:r>
            <a:r>
              <a:rPr lang="en-US" sz="1200" dirty="0">
                <a:effectLst/>
                <a:latin typeface="Calibri" panose="020F0502020204030204" pitchFamily="34" charset="0"/>
                <a:ea typeface="Calibri" panose="020F0502020204030204" pitchFamily="34" charset="0"/>
              </a:rPr>
              <a:t>, </a:t>
            </a:r>
            <a:r>
              <a:rPr lang="en-US" sz="1200" i="1" dirty="0">
                <a:effectLst/>
                <a:latin typeface="Calibri" panose="020F0502020204030204" pitchFamily="34" charset="0"/>
                <a:ea typeface="Calibri" panose="020F0502020204030204" pitchFamily="34" charset="0"/>
              </a:rPr>
              <a:t>33</a:t>
            </a:r>
            <a:r>
              <a:rPr lang="en-US" sz="1200" dirty="0">
                <a:effectLst/>
                <a:latin typeface="Calibri" panose="020F0502020204030204" pitchFamily="34" charset="0"/>
                <a:ea typeface="Calibri" panose="020F0502020204030204" pitchFamily="34" charset="0"/>
              </a:rPr>
              <a:t>(5), 541-560.</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Fazio, R. H., Jackson, J. R., Dunton, B. C., &amp; Williams, C. J. (1995). Variability in automatic activation as an unobtrusive measure of racial attitudes: A bona fide pipeline?. </a:t>
            </a:r>
            <a:r>
              <a:rPr lang="en-US" sz="1200" i="1" dirty="0">
                <a:effectLst/>
                <a:latin typeface="Calibri" panose="020F0502020204030204" pitchFamily="34" charset="0"/>
                <a:ea typeface="Calibri" panose="020F0502020204030204" pitchFamily="34" charset="0"/>
              </a:rPr>
              <a:t>Journal of personality and social psychology</a:t>
            </a:r>
            <a:r>
              <a:rPr lang="en-US" sz="1200" dirty="0">
                <a:effectLst/>
                <a:latin typeface="Calibri" panose="020F0502020204030204" pitchFamily="34" charset="0"/>
                <a:ea typeface="Calibri" panose="020F0502020204030204" pitchFamily="34" charset="0"/>
              </a:rPr>
              <a:t>, </a:t>
            </a:r>
            <a:r>
              <a:rPr lang="en-US" sz="1200" i="1" dirty="0">
                <a:effectLst/>
                <a:latin typeface="Calibri" panose="020F0502020204030204" pitchFamily="34" charset="0"/>
                <a:ea typeface="Calibri" panose="020F0502020204030204" pitchFamily="34" charset="0"/>
              </a:rPr>
              <a:t>69</a:t>
            </a:r>
            <a:r>
              <a:rPr lang="en-US" sz="1200" dirty="0">
                <a:effectLst/>
                <a:latin typeface="Calibri" panose="020F0502020204030204" pitchFamily="34" charset="0"/>
                <a:ea typeface="Calibri" panose="020F0502020204030204" pitchFamily="34" charset="0"/>
              </a:rPr>
              <a:t>(6), 1013.</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Stivers, T., &amp; Majid, A. (2007). Questioning children: Interactional evidence of implicit bias in medical interviews. </a:t>
            </a:r>
            <a:r>
              <a:rPr lang="en-US" b="0" i="1" dirty="0">
                <a:solidFill>
                  <a:srgbClr val="222222"/>
                </a:solidFill>
                <a:effectLst/>
                <a:latin typeface="Arial" panose="020B0604020202020204" pitchFamily="34" charset="0"/>
              </a:rPr>
              <a:t>Social Psychology Quarterly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70</a:t>
            </a:r>
            <a:r>
              <a:rPr lang="en-US" b="0" i="0" dirty="0">
                <a:solidFill>
                  <a:srgbClr val="222222"/>
                </a:solidFill>
                <a:effectLst/>
                <a:latin typeface="Arial" panose="020B0604020202020204" pitchFamily="34" charset="0"/>
              </a:rPr>
              <a:t>(4), 424-441.</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Note Jerry Kang has a TED Talk (I have a screen shot in my bias resources) with a slide with several studies showing the link between implicit bias &amp; behaviour.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22222"/>
              </a:solidFill>
              <a:latin typeface="Arial" panose="020B0604020202020204" pitchFamily="34" charset="0"/>
            </a:endParaRPr>
          </a:p>
          <a:p>
            <a:pPr marL="0" marR="0">
              <a:spcBef>
                <a:spcPts val="0"/>
              </a:spcBef>
              <a:spcAft>
                <a:spcPts val="0"/>
              </a:spcAft>
            </a:pPr>
            <a:endParaRPr lang="en-US" sz="1200" b="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6DF58-DE0C-490F-AA47-FF5BBB96C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3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1650" y="1014413"/>
            <a:ext cx="3652838" cy="2740025"/>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9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this small regional sample, hospital-based physicians have similar verbal communication behaviors when discussing end-of-life care for otherwise similar black and white patients but exhibit significantly fewer positive, rapport-building nonverbal cues with black patients (ex: distance from patient, open body language,</a:t>
            </a:r>
            <a:r>
              <a:rPr lang="en-US" sz="1200" b="0" i="0" kern="1200" baseline="0" dirty="0">
                <a:solidFill>
                  <a:schemeClr val="tx1"/>
                </a:solidFill>
                <a:effectLst/>
                <a:latin typeface="+mn-lt"/>
                <a:ea typeface="+mn-ea"/>
                <a:cs typeface="+mn-cs"/>
              </a:rPr>
              <a:t> touching patient).</a:t>
            </a:r>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717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Video file embedded – can play directly from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99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0" y="1073150"/>
            <a:ext cx="3863975" cy="2897188"/>
          </a:xfrm>
        </p:spPr>
      </p:sp>
      <p:sp>
        <p:nvSpPr>
          <p:cNvPr id="3" name="Notes Placeholder 2"/>
          <p:cNvSpPr>
            <a:spLocks noGrp="1"/>
          </p:cNvSpPr>
          <p:nvPr>
            <p:ph type="body" idx="1"/>
          </p:nvPr>
        </p:nvSpPr>
        <p:spPr/>
        <p:txBody>
          <a:bodyPr/>
          <a:lstStyle/>
          <a:p>
            <a:r>
              <a:rPr lang="en-US"/>
              <a:t>Decisions heavily influenced by your emotions. “gut feeling” bias.  This one basically describes unconscious/everyday/implicit bias.</a:t>
            </a:r>
          </a:p>
          <a:p>
            <a:r>
              <a:rPr lang="en-US"/>
              <a:t>Heuristic is a shortcut that allows us to make decisions quickly &amp; efficiently.</a:t>
            </a:r>
          </a:p>
          <a:p>
            <a:r>
              <a:rPr lang="en-US"/>
              <a:t>Warmth &amp; competence are 2 primary things we immediately look for in people.  Automatically. Much social psychology research in this area.</a:t>
            </a:r>
          </a:p>
          <a:p>
            <a:r>
              <a:rPr lang="en-US" baseline="0"/>
              <a:t>A fun study to illustrate this one is the influence of in-store music on wine selection.  When French music was played, more French wine was purchased.  When German music, more German wine. 2 week study, music alternated day to day.  Customers were unaware of the effect.</a:t>
            </a:r>
          </a:p>
          <a:p>
            <a:r>
              <a:rPr lang="en-US" b="0" i="0">
                <a:solidFill>
                  <a:srgbClr val="222222"/>
                </a:solidFill>
                <a:effectLst/>
                <a:latin typeface="Arial" panose="020B0604020202020204" pitchFamily="34" charset="0"/>
              </a:rPr>
              <a:t>North, A. C., Hargreaves, D. J., &amp; McKendrick, J. (1999). The influence of in-store music on wine selections. </a:t>
            </a:r>
            <a:r>
              <a:rPr lang="en-US" b="0" i="1">
                <a:solidFill>
                  <a:srgbClr val="222222"/>
                </a:solidFill>
                <a:effectLst/>
                <a:latin typeface="Arial" panose="020B0604020202020204" pitchFamily="34" charset="0"/>
              </a:rPr>
              <a:t>Journal of Applied psychology</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84</a:t>
            </a:r>
            <a:r>
              <a:rPr lang="en-US" b="0" i="0">
                <a:solidFill>
                  <a:srgbClr val="222222"/>
                </a:solidFill>
                <a:effectLst/>
                <a:latin typeface="Arial" panose="020B0604020202020204" pitchFamily="34" charset="0"/>
              </a:rPr>
              <a:t>(2), 271.</a:t>
            </a:r>
            <a:endParaRPr lang="en-US"/>
          </a:p>
          <a:p>
            <a:endParaRPr lang="en-US"/>
          </a:p>
          <a:p>
            <a:r>
              <a:rPr lang="en-US"/>
              <a:t>There are dozens/hundreds of types of bias.  </a:t>
            </a:r>
          </a:p>
          <a:p>
            <a:r>
              <a:rPr lang="en-US"/>
              <a:t>Ask what is the stimulus leading to the bias demonstrated in the cartoon.  Attractiveness is the specific stimulus playing out here. This is an example of taxonomic bias – more attention (research, government, &amp; public) given to certain animals.</a:t>
            </a:r>
          </a:p>
          <a:p>
            <a:endParaRPr lang="en-US"/>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882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a:t>Ask them to think of all the things that may be influencing their gut feeling &amp; feelings of warmth</a:t>
            </a:r>
            <a:r>
              <a:rPr lang="en-CA" baseline="0"/>
              <a:t> &amp; competence about these doctors.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612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0" y="1073150"/>
            <a:ext cx="3863975" cy="2897188"/>
          </a:xfrm>
        </p:spPr>
      </p:sp>
      <p:sp>
        <p:nvSpPr>
          <p:cNvPr id="3" name="Notes Placeholder 2"/>
          <p:cNvSpPr>
            <a:spLocks noGrp="1"/>
          </p:cNvSpPr>
          <p:nvPr>
            <p:ph type="body" idx="1"/>
          </p:nvPr>
        </p:nvSpPr>
        <p:spPr/>
        <p:txBody>
          <a:bodyPr/>
          <a:lstStyle/>
          <a:p>
            <a:r>
              <a:rPr lang="en-US"/>
              <a:t>Heuristic is a shortcut that allows us to make decisions quickly &amp; efficiently.</a:t>
            </a:r>
          </a:p>
          <a:p>
            <a:r>
              <a:rPr lang="en-US"/>
              <a:t>Brainstorm with the group a list of things that might influence</a:t>
            </a:r>
            <a:r>
              <a:rPr lang="en-US" baseline="0"/>
              <a:t> a person’s affective heuristic bias.  I.e. “when you meet someone, what things might come into play for this”?  I have 16 on the slide – things that might influence me on whether I think someone is warm/competent.</a:t>
            </a:r>
          </a:p>
          <a:p>
            <a:endParaRPr lang="en-CA" baseline="0"/>
          </a:p>
          <a:p>
            <a:r>
              <a:rPr lang="en-CA" baseline="0"/>
              <a:t>Might want to break this down into categories of stimuli?  Appearance, weather, smell, time of day, etc.</a:t>
            </a:r>
          </a:p>
          <a:p>
            <a:endParaRPr lang="en-CA" baseline="0"/>
          </a:p>
          <a:p>
            <a:endParaRPr lang="en-US" baseline="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509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1388" y="915988"/>
            <a:ext cx="3295650" cy="2471737"/>
          </a:xfrm>
        </p:spPr>
      </p:sp>
      <p:sp>
        <p:nvSpPr>
          <p:cNvPr id="3" name="Notes Placeholder 2"/>
          <p:cNvSpPr>
            <a:spLocks noGrp="1"/>
          </p:cNvSpPr>
          <p:nvPr>
            <p:ph type="body" idx="1"/>
          </p:nvPr>
        </p:nvSpPr>
        <p:spPr/>
        <p:txBody>
          <a:bodyPr/>
          <a:lstStyle/>
          <a:p>
            <a:r>
              <a:rPr lang="en-CA"/>
              <a:t>Others for this list: disability,</a:t>
            </a:r>
            <a:r>
              <a:rPr lang="en-CA" baseline="0"/>
              <a:t> location, accent, weight, name, introversion/extroversion, social class, etc.  </a:t>
            </a:r>
            <a:endParaRPr lang="en-US"/>
          </a:p>
          <a:p>
            <a:r>
              <a:rPr lang="en-US"/>
              <a:t>Decisions heavily influenced by your emotions. “gut feeling” bias.  This one basically describes everyday/implicit bias.</a:t>
            </a:r>
          </a:p>
          <a:p>
            <a:r>
              <a:rPr lang="en-US"/>
              <a:t>Heuristic is a shortcut that allows us to make decisions quickly &amp; efficiently.</a:t>
            </a:r>
          </a:p>
          <a:p>
            <a:r>
              <a:rPr lang="en-US"/>
              <a:t>Warmth &amp; competence are 2 primary things we immediately look for in people.  Automatically.</a:t>
            </a:r>
          </a:p>
          <a:p>
            <a:endParaRPr lang="en-CA" baseline="0"/>
          </a:p>
          <a:p>
            <a:r>
              <a:rPr lang="en-CA" baseline="0"/>
              <a:t>Might want to break this down into categories of stimuli?  Appearance, weather, smell, time of day, etc.</a:t>
            </a:r>
          </a:p>
          <a:p>
            <a:endParaRPr lang="en-CA" baseline="0"/>
          </a:p>
          <a:p>
            <a:endParaRPr lang="en-US" baseline="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463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Quick quiz</a:t>
            </a:r>
            <a:r>
              <a:rPr lang="en-US" baseline="0" dirty="0"/>
              <a:t> #2 – answer, likely dress, facial expression; facial hair.</a:t>
            </a:r>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073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1068388"/>
            <a:ext cx="3844925" cy="2882900"/>
          </a:xfrm>
        </p:spPr>
      </p:sp>
      <p:sp>
        <p:nvSpPr>
          <p:cNvPr id="3" name="Notes Placeholder 2"/>
          <p:cNvSpPr>
            <a:spLocks noGrp="1"/>
          </p:cNvSpPr>
          <p:nvPr>
            <p:ph type="body" idx="1"/>
          </p:nvPr>
        </p:nvSpPr>
        <p:spPr/>
        <p:txBody>
          <a:bodyPr/>
          <a:lstStyle/>
          <a:p>
            <a:r>
              <a:rPr lang="en-US" dirty="0"/>
              <a:t>Norm-referencing bias (AAMC video calls this contrast</a:t>
            </a:r>
            <a:r>
              <a:rPr lang="en-US" baseline="0" dirty="0"/>
              <a:t> effect) </a:t>
            </a:r>
            <a:r>
              <a:rPr lang="en-US" dirty="0"/>
              <a:t>- comparing applicants to those coming before or</a:t>
            </a:r>
            <a:r>
              <a:rPr lang="en-US" baseline="0" dirty="0"/>
              <a:t> after them.</a:t>
            </a:r>
          </a:p>
          <a:p>
            <a:r>
              <a:rPr lang="en-US" baseline="0" dirty="0"/>
              <a:t>Availability heuristic – placing more value on first idea that comes to mind (which may come to mind for a variety of reasons – the above as well as affect heuristic bias would be two common reasons).</a:t>
            </a:r>
          </a:p>
          <a:p>
            <a:r>
              <a:rPr lang="en-CA" baseline="0" dirty="0"/>
              <a:t>From AAMC - </a:t>
            </a:r>
            <a:r>
              <a:rPr lang="en-US" baseline="0" dirty="0"/>
              <a:t>Contrast effects: Comparing one applicant with the performance of previously interviewed applicants. The order in which the applicants are interviewed can affect the ratings they are given. While making ratings, interviewers should refrain from comparing applicants. Instead, interviewers should focus on evaluating each applicant’s response in relation to the rating scale. </a:t>
            </a:r>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19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7650" y="1130300"/>
            <a:ext cx="4067175" cy="3049588"/>
          </a:xfrm>
        </p:spPr>
      </p:sp>
      <p:sp>
        <p:nvSpPr>
          <p:cNvPr id="3" name="Notes Placeholder 2"/>
          <p:cNvSpPr>
            <a:spLocks noGrp="1"/>
          </p:cNvSpPr>
          <p:nvPr>
            <p:ph type="body" idx="1"/>
          </p:nvPr>
        </p:nvSpPr>
        <p:spPr/>
        <p:txBody>
          <a:bodyPr/>
          <a:lstStyle/>
          <a:p>
            <a:r>
              <a:rPr lang="en-US"/>
              <a:t>Anchoring – overly influenced by an early piece of information (“first</a:t>
            </a:r>
            <a:r>
              <a:rPr lang="en-US" baseline="0"/>
              <a:t> impression”). A failure to adjust initial prognoses on the basis of later information, or a failure to modify initial diagnoses because of new events.</a:t>
            </a:r>
          </a:p>
          <a:p>
            <a:r>
              <a:rPr lang="en-US" b="0" i="0">
                <a:solidFill>
                  <a:srgbClr val="222222"/>
                </a:solidFill>
                <a:effectLst/>
                <a:latin typeface="Arial" panose="020B0604020202020204" pitchFamily="34" charset="0"/>
              </a:rPr>
              <a:t>Adame, B. J. (2016). Training in the mitigation of anchoring bias: A test of the consider-the-opposite strategy. </a:t>
            </a:r>
            <a:r>
              <a:rPr lang="en-US" b="0" i="1">
                <a:solidFill>
                  <a:srgbClr val="222222"/>
                </a:solidFill>
                <a:effectLst/>
                <a:latin typeface="Arial" panose="020B0604020202020204" pitchFamily="34" charset="0"/>
              </a:rPr>
              <a:t>Learning and Motivation</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53</a:t>
            </a:r>
            <a:r>
              <a:rPr lang="en-US" b="0" i="0">
                <a:solidFill>
                  <a:srgbClr val="222222"/>
                </a:solidFill>
                <a:effectLst/>
                <a:latin typeface="Arial" panose="020B0604020202020204" pitchFamily="34" charset="0"/>
              </a:rPr>
              <a:t>, 36-48.</a:t>
            </a:r>
            <a:endParaRPr lang="en-US" baseline="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040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7650" y="1130300"/>
            <a:ext cx="4067175" cy="3049588"/>
          </a:xfrm>
        </p:spPr>
      </p:sp>
      <p:sp>
        <p:nvSpPr>
          <p:cNvPr id="3" name="Notes Placeholder 2"/>
          <p:cNvSpPr>
            <a:spLocks noGrp="1"/>
          </p:cNvSpPr>
          <p:nvPr>
            <p:ph type="body" idx="1"/>
          </p:nvPr>
        </p:nvSpPr>
        <p:spPr/>
        <p:txBody>
          <a:bodyPr/>
          <a:lstStyle/>
          <a:p>
            <a:r>
              <a:rPr lang="en-US" dirty="0"/>
              <a:t>In this comic, if there was a halo effect, the child could be seen as a creative problem solver; if there was a horns effect, a lazy, messy, disorganized procrastinator.</a:t>
            </a:r>
          </a:p>
          <a:p>
            <a:endParaRPr lang="en-US" dirty="0"/>
          </a:p>
          <a:p>
            <a:r>
              <a:rPr lang="en-US" dirty="0"/>
              <a:t>The feeling you get from some responses</a:t>
            </a:r>
            <a:r>
              <a:rPr lang="en-US" baseline="0" dirty="0"/>
              <a:t> influences your perception of other responses. Importance of the first few minutes of an interview (“first impression”).</a:t>
            </a:r>
          </a:p>
          <a:p>
            <a:r>
              <a:rPr lang="en-CA" baseline="0" dirty="0"/>
              <a:t>From AAMC - H</a:t>
            </a:r>
            <a:r>
              <a:rPr lang="en-US" baseline="0" dirty="0" err="1"/>
              <a:t>alo</a:t>
            </a:r>
            <a:r>
              <a:rPr lang="en-US" baseline="0" dirty="0"/>
              <a:t>/Horns effect: Allowing ratings of performance based on one response to influence ratings for another response. For example, allowing a rating on a question assessing teamwork to influence the rating on a question assessing motivation.  Also similar to primacy/recency – using how you feel about a previous answer to influence the following answer.</a:t>
            </a:r>
          </a:p>
          <a:p>
            <a:endParaRPr lang="en-US" baseline="0" dirty="0"/>
          </a:p>
          <a:p>
            <a:r>
              <a:rPr lang="en-US" b="0" i="0" dirty="0">
                <a:solidFill>
                  <a:srgbClr val="222222"/>
                </a:solidFill>
                <a:effectLst/>
                <a:latin typeface="Arial" panose="020B0604020202020204" pitchFamily="34" charset="0"/>
              </a:rPr>
              <a:t>MacDougall, M., Riley, S. C., Cameron, H. S., &amp; McKinstry, B. (2008). Halos and Horns in the Assessment of Undergraduate Medical Students: A Consistency-Based Approach. </a:t>
            </a:r>
            <a:r>
              <a:rPr lang="en-US" b="0" i="1" dirty="0">
                <a:solidFill>
                  <a:srgbClr val="222222"/>
                </a:solidFill>
                <a:effectLst/>
                <a:latin typeface="Arial" panose="020B0604020202020204" pitchFamily="34" charset="0"/>
              </a:rPr>
              <a:t>Journal of applied quantitative methods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a:t>
            </a:r>
            <a:r>
              <a:rPr lang="en-US" b="0" i="0" dirty="0">
                <a:solidFill>
                  <a:srgbClr val="222222"/>
                </a:solidFill>
                <a:effectLst/>
                <a:latin typeface="Arial" panose="020B0604020202020204" pitchFamily="34" charset="0"/>
              </a:rPr>
              <a:t>(2), 116-128.</a:t>
            </a:r>
          </a:p>
          <a:p>
            <a:endParaRPr lang="en-CA" baseline="0" dirty="0"/>
          </a:p>
          <a:p>
            <a:r>
              <a:rPr lang="en-US" baseline="0" dirty="0"/>
              <a:t> </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01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2/25/2023 – Dilbert is cancelled from most newspapers.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997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7650" y="1130300"/>
            <a:ext cx="4067175" cy="3049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Favouring those who are more similar to ourselves (or to people we know &amp; like). Common interests</a:t>
            </a:r>
            <a:r>
              <a:rPr lang="en-US" baseline="0"/>
              <a:t> can be very influential.</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a:t>
            </a:r>
            <a:r>
              <a:rPr lang="en-US" baseline="0"/>
              <a:t> cartoon shows a gender bias which can be part of this type of bias.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CA"/>
              <a:t>Personal example from April, 2022; AJ Hinch, Detroit Tigers manager, decides to start the season with 3 catchers on the roster.  It is rare – announcers thought it might be due to a bit of “catcher bias” since Hinch was a catcher when he played.</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22222"/>
                </a:solidFill>
                <a:effectLst/>
                <a:latin typeface="Arial" panose="020B0604020202020204" pitchFamily="34" charset="0"/>
              </a:rPr>
              <a:t>May, G. L. (2008). The effect of rater training on reducing social style bias in peer evaluation. </a:t>
            </a:r>
            <a:r>
              <a:rPr lang="en-US" b="0" i="1">
                <a:solidFill>
                  <a:srgbClr val="222222"/>
                </a:solidFill>
                <a:effectLst/>
                <a:latin typeface="Arial" panose="020B0604020202020204" pitchFamily="34" charset="0"/>
              </a:rPr>
              <a:t>Business Communication Quarterly</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71</a:t>
            </a:r>
            <a:r>
              <a:rPr lang="en-US" b="0" i="0">
                <a:solidFill>
                  <a:srgbClr val="222222"/>
                </a:solidFill>
                <a:effectLst/>
                <a:latin typeface="Arial" panose="020B0604020202020204" pitchFamily="34" charset="0"/>
              </a:rPr>
              <a:t>(3), 297-313. (also relevant to halo)</a:t>
            </a:r>
            <a:endParaRPr lang="en-US"/>
          </a:p>
          <a:p>
            <a:endParaRPr lang="en-US"/>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78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bias can build on any of the previous ones – placing more value on information that supports your existing belief.  We notice, remember, &amp; interpret behaviour that reinforces our beliefs.</a:t>
            </a:r>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982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slide was used earlier as an example of how unconscious bias works – just remind them now that actions were taken to make these rooms less likely to influence the bias of people in them.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990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a:t>Use one</a:t>
            </a:r>
            <a:r>
              <a:rPr lang="en-CA" baseline="0"/>
              <a:t> of these video clips to demonstrate professional unplanned interruptions.</a:t>
            </a:r>
            <a:endParaRPr lang="en-CA"/>
          </a:p>
          <a:p>
            <a:r>
              <a:rPr lang="en-CA"/>
              <a:t>Children interrupt BBC News Interview</a:t>
            </a:r>
            <a:r>
              <a:rPr lang="en-CA" baseline="0"/>
              <a:t> (https://www.youtube.com/watch?v=Mh4f9AYRCZY) – 43 seconds.</a:t>
            </a:r>
          </a:p>
          <a:p>
            <a:r>
              <a:rPr lang="en-CA" baseline="0"/>
              <a:t>Global News; </a:t>
            </a:r>
            <a:r>
              <a:rPr lang="en-US" baseline="0"/>
              <a:t>''Rocco, put your tail down": Cat interrupts virtual UK parliamentary meeting (https://www.youtube.com/watch?v=4pq9N8qrTT0) – 74 seconds but only need the first 50 seconds or so.</a:t>
            </a:r>
          </a:p>
          <a:p>
            <a:r>
              <a:rPr lang="en-US"/>
              <a:t>“REP. SHALALA'S DOG, FAUCI, BARKS &amp; FUSSES THROUGH CNN INTERVIEW”</a:t>
            </a:r>
            <a:r>
              <a:rPr lang="en-US" baseline="0"/>
              <a:t> - https://www.tmz.com/videos/2020-12-19-121920-dog-fauci-4901280/.  First 30 seconds or so will do it.  Go to 1:19 &amp; that gets to the back story on the dog’s name.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17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a:t>Virtual backgrounds</a:t>
            </a:r>
            <a:r>
              <a:rPr lang="en-CA" baseline="0"/>
              <a:t> might be important if the room is messy or disorganized – but they may cause issues with bandwidth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843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a:t>May even be in a very different environment like a vehicle.</a:t>
            </a:r>
          </a:p>
          <a:p>
            <a:r>
              <a:rPr lang="en-CA"/>
              <a:t>With voice it may be tone (pleasant</a:t>
            </a:r>
            <a:r>
              <a:rPr lang="en-CA" baseline="0"/>
              <a:t> – think Gilbert Gottfried or Bobcat Goldthwaite), or accent.</a:t>
            </a:r>
          </a:p>
          <a:p>
            <a:r>
              <a:rPr lang="en-CA" baseline="0"/>
              <a:t>Body language cues being reduced may actually be good for bias.</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010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Introverts may take more time to respond while extroverts</a:t>
            </a:r>
            <a:r>
              <a:rPr lang="en-US" baseline="0" dirty="0"/>
              <a:t> share thoughts &amp; feelings more easily &amp; seem to thrive in groups more</a:t>
            </a:r>
            <a:r>
              <a:rPr lang="en-US" dirty="0"/>
              <a:t> – there is a well recognized (but not too well studied) societal bias favouring</a:t>
            </a:r>
            <a:r>
              <a:rPr lang="en-US" baseline="0" dirty="0"/>
              <a:t> extroverts. Society implicitly favours extroversion.</a:t>
            </a:r>
          </a:p>
          <a:p>
            <a:r>
              <a:rPr lang="en-US" baseline="0" dirty="0"/>
              <a:t>Jerant study (references) found extraversion was associated to higher MMI performance.  ‘Warmth’ perception may be higher or occur faster?</a:t>
            </a:r>
          </a:p>
          <a:p>
            <a:r>
              <a:rPr lang="en-US" baseline="0" dirty="0"/>
              <a:t>BEME systematic review (in references slide) speaks to Aboriginal &amp; rural students’ performance in MMI.</a:t>
            </a:r>
          </a:p>
          <a:p>
            <a:r>
              <a:rPr lang="en-US" baseline="0" dirty="0"/>
              <a:t>Raghavan study (references) showed graduation from a rural high school was significantly associated with decreased MMI scores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New research from McMaster (unpublished as of May 2023) indicates the presence of unwarranted social biases associated in medical school admissions systems, which negatively impacts access to the profession for aspirants via the intersection of age, race, gender, &amp; socioeconomic status. https://fammed.mcmaster.ca/evaluating-bias-in-medical-school-admissions-tools/.  </a:t>
            </a:r>
            <a:endParaRPr lang="en-US" dirty="0"/>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660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Quick quiz – answer is gender (likely not a question he would ask a man). So from a policy</a:t>
            </a:r>
            <a:r>
              <a:rPr lang="en-US" baseline="0" dirty="0"/>
              <a:t> standpoint we try to do things in the system to help reduce bias.</a:t>
            </a:r>
            <a:endParaRPr lang="en-US" dirty="0"/>
          </a:p>
          <a:p>
            <a:r>
              <a:rPr lang="en-US" dirty="0"/>
              <a:t>This is one of the reasons for standardized/structured interview questions. Strategy</a:t>
            </a:r>
            <a:r>
              <a:rPr lang="en-US" baseline="0" dirty="0"/>
              <a:t> in terms of policy/system to help overcome individual bias.</a:t>
            </a:r>
            <a:endParaRPr lang="en-US" dirty="0"/>
          </a:p>
          <a:p>
            <a:endParaRPr lang="en-CA" dirty="0"/>
          </a:p>
          <a:p>
            <a:r>
              <a:rPr lang="en-US" sz="1200" baseline="0" dirty="0"/>
              <a:t>We try to control for bias with our systems – for example, the MMI – multiple samples/stations, multiple assessors, standardized questions/structured interviews, etc.</a:t>
            </a:r>
          </a:p>
          <a:p>
            <a:r>
              <a:rPr lang="en-US" sz="1200" dirty="0"/>
              <a:t>Unstructured interviews are too prone to bias.  In a Medicine School example, at</a:t>
            </a:r>
            <a:r>
              <a:rPr lang="en-US" sz="1200" baseline="0" dirty="0"/>
              <a:t> the University of Texas Medical School at Houston, students initially rejected for medical school performed the same as those students initially accepted.</a:t>
            </a:r>
            <a:endParaRPr lang="en-US" sz="1200" dirty="0"/>
          </a:p>
          <a:p>
            <a:r>
              <a:rPr lang="en-US" sz="1200" dirty="0"/>
              <a:t>DeVaul, R. A., </a:t>
            </a:r>
            <a:r>
              <a:rPr lang="en-US" sz="1200" dirty="0" err="1"/>
              <a:t>Jervey</a:t>
            </a:r>
            <a:r>
              <a:rPr lang="en-US" sz="1200" dirty="0"/>
              <a:t>, F., Chappell, J. A., Caver, P., Short, B., &amp; O'Keefe, S. (1987). Medical school performance of initially rejected students. </a:t>
            </a:r>
            <a:r>
              <a:rPr lang="en-US" sz="1200" i="1" dirty="0"/>
              <a:t>JAMA</a:t>
            </a:r>
            <a:r>
              <a:rPr lang="en-US" sz="1200" dirty="0"/>
              <a:t>, </a:t>
            </a:r>
            <a:r>
              <a:rPr lang="en-US" sz="1200" i="1" dirty="0"/>
              <a:t>257</a:t>
            </a:r>
            <a:r>
              <a:rPr lang="en-US" sz="1200" dirty="0"/>
              <a:t>(1), 47-51.</a:t>
            </a:r>
          </a:p>
          <a:p>
            <a:r>
              <a:rPr lang="en-US" sz="1200" dirty="0"/>
              <a:t>Business world example – Google &amp; Slack have begun to use structured interviews</a:t>
            </a:r>
            <a:r>
              <a:rPr lang="en-US" sz="1200" baseline="0" dirty="0"/>
              <a:t> to avoid discrimination in hiring.</a:t>
            </a:r>
            <a:endParaRPr lang="en-US" sz="1200" dirty="0"/>
          </a:p>
          <a:p>
            <a:endParaRPr lang="en-CA"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309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Ask them to guess what happened in 2018.  From 2001 to 2017 Hubble observing proposals led by men (blue) had better success rates than those led by women (yellow). 2018 a dual-anonymous, double blind review system was implemented. No time was allocated in 2007 &amp; 2009.</a:t>
            </a:r>
          </a:p>
          <a:p>
            <a:r>
              <a:rPr lang="en-US" b="0" i="0" dirty="0">
                <a:solidFill>
                  <a:srgbClr val="222222"/>
                </a:solidFill>
                <a:effectLst/>
                <a:latin typeface="Arial" panose="020B0604020202020204" pitchFamily="34" charset="0"/>
              </a:rPr>
              <a:t>NASA now addressing gender, ethnic, &amp; institution (those from small research institutions) bias.</a:t>
            </a:r>
          </a:p>
          <a:p>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Just 1 quick example of unconscious bias &amp; how it can be reduced at the policy level. At this stage in their careers, this won’t be as relevant, but they can start looking for ways to reduce the possibility of bias in systems.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F1555-7AF7-47FC-A945-838920FF27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901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“The MMI interview style has gained support as studies have demonstrated that performance does not seem to be impacted by </a:t>
            </a:r>
            <a:r>
              <a:rPr lang="en-US" b="1" i="0" dirty="0">
                <a:effectLst/>
                <a:latin typeface="Arial" panose="020B0604020202020204" pitchFamily="34" charset="0"/>
              </a:rPr>
              <a:t>gender, family income level, size of community of origin, or ethnicity</a:t>
            </a:r>
            <a:r>
              <a:rPr lang="en-US" b="0" i="0" dirty="0">
                <a:effectLst/>
                <a:latin typeface="Arial" panose="020B0604020202020204" pitchFamily="34" charset="0"/>
              </a:rPr>
              <a:t>.”  From - </a:t>
            </a:r>
            <a:r>
              <a:rPr lang="en-US" b="0" i="0" dirty="0">
                <a:solidFill>
                  <a:srgbClr val="222222"/>
                </a:solidFill>
                <a:effectLst/>
                <a:latin typeface="Arial" panose="020B0604020202020204" pitchFamily="34" charset="0"/>
              </a:rPr>
              <a:t>Girgulis, K., Rideout, A., &amp; Rashid, M. (2019). Performance of Black and Indigenous applicants in a medical school admissions process. </a:t>
            </a:r>
            <a:r>
              <a:rPr lang="en-US" b="0" i="1" dirty="0">
                <a:solidFill>
                  <a:srgbClr val="222222"/>
                </a:solidFill>
                <a:effectLst/>
                <a:latin typeface="Arial" panose="020B0604020202020204" pitchFamily="34" charset="0"/>
              </a:rPr>
              <a:t>Canadian Medical Education Journal</a:t>
            </a:r>
            <a:r>
              <a:rPr lang="en-US" b="0" i="0" dirty="0">
                <a:solidFill>
                  <a:srgbClr val="222222"/>
                </a:solidFill>
                <a:effectLst/>
                <a:latin typeface="Arial" panose="020B0604020202020204" pitchFamily="34" charset="0"/>
              </a:rPr>
              <a:t>. The citation for this comment is the article below.</a:t>
            </a:r>
            <a:br>
              <a:rPr lang="en-US" dirty="0"/>
            </a:br>
            <a:endParaRPr lang="en-CA" dirty="0"/>
          </a:p>
          <a:p>
            <a:r>
              <a:rPr lang="en-US" b="0" i="0" dirty="0">
                <a:effectLst/>
                <a:latin typeface="Arial" panose="020B0604020202020204" pitchFamily="34" charset="0"/>
              </a:rPr>
              <a:t>Jerant A, Fancher T, Fenton JJ, et al. How medical school applicant race, ethnicity, and socioeconomic status relate to multiple mini-interview-based admissions outcomes: findings from one medical school. </a:t>
            </a:r>
            <a:r>
              <a:rPr lang="en-US" b="0" i="0" dirty="0" err="1">
                <a:effectLst/>
                <a:latin typeface="Arial" panose="020B0604020202020204" pitchFamily="34" charset="0"/>
              </a:rPr>
              <a:t>Acad</a:t>
            </a:r>
            <a:r>
              <a:rPr lang="en-US" b="0" i="0" dirty="0">
                <a:effectLst/>
                <a:latin typeface="Arial" panose="020B0604020202020204" pitchFamily="34" charset="0"/>
              </a:rPr>
              <a:t> Med. 2015;90(12):1667-1674. </a:t>
            </a:r>
          </a:p>
          <a:p>
            <a:r>
              <a:rPr lang="en-US" b="0" i="0" dirty="0" err="1">
                <a:solidFill>
                  <a:srgbClr val="222222"/>
                </a:solidFill>
                <a:effectLst/>
                <a:latin typeface="Arial" panose="020B0604020202020204" pitchFamily="34" charset="0"/>
              </a:rPr>
              <a:t>Langhan</a:t>
            </a:r>
            <a:r>
              <a:rPr lang="en-US" b="0" i="0" dirty="0">
                <a:solidFill>
                  <a:srgbClr val="222222"/>
                </a:solidFill>
                <a:effectLst/>
                <a:latin typeface="Arial" panose="020B0604020202020204" pitchFamily="34" charset="0"/>
              </a:rPr>
              <a:t>, M. L., Goldman, M. P., &amp; </a:t>
            </a:r>
            <a:r>
              <a:rPr lang="en-US" b="0" i="0" dirty="0" err="1">
                <a:solidFill>
                  <a:srgbClr val="222222"/>
                </a:solidFill>
                <a:effectLst/>
                <a:latin typeface="Arial" panose="020B0604020202020204" pitchFamily="34" charset="0"/>
              </a:rPr>
              <a:t>Tiyyagura</a:t>
            </a:r>
            <a:r>
              <a:rPr lang="en-US" b="0" i="0" dirty="0">
                <a:solidFill>
                  <a:srgbClr val="222222"/>
                </a:solidFill>
                <a:effectLst/>
                <a:latin typeface="Arial" panose="020B0604020202020204" pitchFamily="34" charset="0"/>
              </a:rPr>
              <a:t>, G. (2022). Can behavior-based interviews reduce bias in fellowship applicant assessment?. </a:t>
            </a:r>
            <a:r>
              <a:rPr lang="en-US" b="0" i="1" dirty="0">
                <a:solidFill>
                  <a:srgbClr val="222222"/>
                </a:solidFill>
                <a:effectLst/>
                <a:latin typeface="Arial" panose="020B0604020202020204" pitchFamily="34" charset="0"/>
              </a:rPr>
              <a:t>Academic Pediatrics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22</a:t>
            </a:r>
            <a:r>
              <a:rPr lang="en-US" b="0" i="0" dirty="0">
                <a:solidFill>
                  <a:srgbClr val="222222"/>
                </a:solidFill>
                <a:effectLst/>
                <a:latin typeface="Arial" panose="020B0604020202020204" pitchFamily="34" charset="0"/>
              </a:rPr>
              <a:t>(3), 478-485. “BBIs were successfully implemented and generally reviewed positively by faculty and applicants. BBIs reduced racial differences in applicant assessments.”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52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dirty="0"/>
              <a:t>We will be discussing some of these.  Content from </a:t>
            </a:r>
            <a:r>
              <a:rPr lang="en-US" dirty="0"/>
              <a:t>CAME Zoom To Entrust or Not to Entrust, That is the Competence Question; Dr. Gomez-Garibello from McGill; November 17, 2020.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E8C44-3E15-4FD3-9EA1-6EF1C6AF6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422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2 conversation circle members fill out one score sheet. An example of an Admissions policy to help reduce the impact of bias.</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760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0125" y="931863"/>
            <a:ext cx="3349625" cy="2511425"/>
          </a:xfrm>
        </p:spPr>
      </p:sp>
      <p:sp>
        <p:nvSpPr>
          <p:cNvPr id="3" name="Notes Placeholder 2"/>
          <p:cNvSpPr>
            <a:spLocks noGrp="1"/>
          </p:cNvSpPr>
          <p:nvPr>
            <p:ph type="body" idx="1"/>
          </p:nvPr>
        </p:nvSpPr>
        <p:spPr/>
        <p:txBody>
          <a:bodyPr/>
          <a:lstStyle/>
          <a:p>
            <a:r>
              <a:rPr lang="en-CA" dirty="0"/>
              <a:t>All about disruption – not elimination.</a:t>
            </a:r>
          </a:p>
          <a:p>
            <a:endParaRPr lang="en-CA" dirty="0"/>
          </a:p>
          <a:p>
            <a:r>
              <a:rPr lang="en-US" dirty="0"/>
              <a:t>Important to note that our biology makes unconscious biases inevitable but they have socio-cultural sources (i.e. they are learned) which means we can address them &amp; alter our actions. </a:t>
            </a:r>
            <a:endParaRPr lang="en-CA" dirty="0"/>
          </a:p>
          <a:p>
            <a:endParaRPr lang="en-CA" dirty="0"/>
          </a:p>
          <a:p>
            <a:r>
              <a:rPr lang="en-US" b="0" i="0" dirty="0">
                <a:solidFill>
                  <a:srgbClr val="222222"/>
                </a:solidFill>
                <a:effectLst/>
                <a:latin typeface="Arial" panose="020B0604020202020204" pitchFamily="34" charset="0"/>
              </a:rPr>
              <a:t>Awareness involves</a:t>
            </a:r>
            <a:r>
              <a:rPr lang="en-US" b="0" i="0" baseline="0" dirty="0">
                <a:solidFill>
                  <a:srgbClr val="222222"/>
                </a:solidFill>
                <a:effectLst/>
                <a:latin typeface="Arial" panose="020B0604020202020204" pitchFamily="34" charset="0"/>
              </a:rPr>
              <a:t> self-audit (who are my friends &amp; contacts; who do I think of when someone mentions, pilot, doctor, engineer, etc.?)</a:t>
            </a:r>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Acceptance means not denying that we have these biases.</a:t>
            </a:r>
          </a:p>
          <a:p>
            <a:endParaRPr lang="en-US" b="0" i="0" dirty="0">
              <a:solidFill>
                <a:srgbClr val="222222"/>
              </a:solidFill>
              <a:effectLst/>
              <a:latin typeface="Arial" panose="020B0604020202020204" pitchFamily="34" charset="0"/>
            </a:endParaRPr>
          </a:p>
          <a:p>
            <a:r>
              <a:rPr lang="en-US" dirty="0"/>
              <a:t>A recent (2019)</a:t>
            </a:r>
            <a:r>
              <a:rPr lang="en-US" baseline="0" dirty="0"/>
              <a:t> study showed that an </a:t>
            </a:r>
            <a:r>
              <a:rPr lang="en-US" b="1" baseline="0" dirty="0"/>
              <a:t>awareness</a:t>
            </a:r>
            <a:r>
              <a:rPr lang="en-US" baseline="0" dirty="0"/>
              <a:t> of gender bias had a positive impact on promoting women by scientific evaluation committees. Committees that did not explicitly believe that women faced external barriers, promoted fewer women.  Real world study United States wide in a variety of scientific fields.  </a:t>
            </a:r>
          </a:p>
          <a:p>
            <a:r>
              <a:rPr lang="en-US" dirty="0"/>
              <a:t>Régner, I., </a:t>
            </a:r>
            <a:r>
              <a:rPr lang="en-US" dirty="0" err="1"/>
              <a:t>Thinus</a:t>
            </a:r>
            <a:r>
              <a:rPr lang="en-US" dirty="0"/>
              <a:t>-Blanc, C., Netter, A., </a:t>
            </a:r>
            <a:r>
              <a:rPr lang="en-US" dirty="0" err="1"/>
              <a:t>Schmader</a:t>
            </a:r>
            <a:r>
              <a:rPr lang="en-US" dirty="0"/>
              <a:t>, T., &amp; </a:t>
            </a:r>
            <a:r>
              <a:rPr lang="en-US" dirty="0" err="1"/>
              <a:t>Huguet</a:t>
            </a:r>
            <a:r>
              <a:rPr lang="en-US" dirty="0"/>
              <a:t>, P. (2019). Committees with implicit biases promote fewer women when they do not believe gender bias exists. </a:t>
            </a:r>
            <a:r>
              <a:rPr lang="en-US" i="1" dirty="0"/>
              <a:t>Nature human behaviour</a:t>
            </a:r>
            <a:r>
              <a:rPr lang="en-US" dirty="0"/>
              <a:t>, </a:t>
            </a:r>
            <a:r>
              <a:rPr lang="en-US" i="1" dirty="0"/>
              <a:t>3</a:t>
            </a:r>
            <a:r>
              <a:rPr lang="en-US" dirty="0"/>
              <a:t>(11), 1171-1179.</a:t>
            </a:r>
          </a:p>
          <a:p>
            <a:endParaRPr lang="en-US" b="0" i="0" dirty="0">
              <a:solidFill>
                <a:srgbClr val="222222"/>
              </a:solidFill>
              <a:effectLst/>
              <a:latin typeface="Arial" panose="020B0604020202020204" pitchFamily="34" charset="0"/>
            </a:endParaRP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665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0" dirty="0">
                <a:solidFill>
                  <a:srgbClr val="222222"/>
                </a:solidFill>
                <a:effectLst/>
                <a:latin typeface="Arial" panose="020B0604020202020204" pitchFamily="34" charset="0"/>
              </a:rPr>
              <a:t>Awareness</a:t>
            </a:r>
            <a:r>
              <a:rPr lang="en-US" b="0" i="0" dirty="0">
                <a:solidFill>
                  <a:srgbClr val="222222"/>
                </a:solidFill>
                <a:effectLst/>
                <a:latin typeface="Arial" panose="020B0604020202020204" pitchFamily="34" charset="0"/>
              </a:rPr>
              <a:t> involves</a:t>
            </a:r>
            <a:r>
              <a:rPr lang="en-US" b="0" i="0" baseline="0" dirty="0">
                <a:solidFill>
                  <a:srgbClr val="222222"/>
                </a:solidFill>
                <a:effectLst/>
                <a:latin typeface="Arial" panose="020B0604020202020204" pitchFamily="34" charset="0"/>
              </a:rPr>
              <a:t> self-audit (who are my friends &amp; contacts; who do I think of when someone mentions, pilot, doctor, engineer, etc.?).  What are my biases?</a:t>
            </a:r>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Acceptance means not denying that we have these biases.</a:t>
            </a:r>
          </a:p>
          <a:p>
            <a:r>
              <a:rPr lang="en-US" b="0" i="0" dirty="0">
                <a:solidFill>
                  <a:srgbClr val="222222"/>
                </a:solidFill>
                <a:effectLst/>
                <a:latin typeface="Arial" panose="020B0604020202020204" pitchFamily="34" charset="0"/>
              </a:rPr>
              <a:t>Harvard IAT - https://implicit.harvard.edu/implicit/canada/takeatest.html</a:t>
            </a:r>
          </a:p>
          <a:p>
            <a:r>
              <a:rPr lang="en-US" b="0" i="0" dirty="0">
                <a:solidFill>
                  <a:srgbClr val="222222"/>
                </a:solidFill>
                <a:effectLst/>
                <a:latin typeface="Arial" panose="020B0604020202020204" pitchFamily="34" charset="0"/>
              </a:rPr>
              <a:t>Flower-Insect Test - https://implicit.harvard.edu/implicit/user/agg/blindspot/indexfi.htm</a:t>
            </a:r>
            <a:endParaRPr lang="en-CA" dirty="0"/>
          </a:p>
          <a:p>
            <a:endParaRPr lang="en-CA" dirty="0"/>
          </a:p>
          <a:p>
            <a:r>
              <a:rPr lang="en-CA" dirty="0"/>
              <a:t>Note the IAT</a:t>
            </a:r>
            <a:r>
              <a:rPr lang="en-CA" baseline="0" dirty="0"/>
              <a:t> is not a measure of bias &amp; is not indicative of intent (no need to share results).  It’s an awareness raising tool to facilitate thought &amp; discussion.</a:t>
            </a:r>
            <a:endParaRPr lang="en-CA" dirty="0"/>
          </a:p>
          <a:p>
            <a:r>
              <a:rPr lang="en-CA" dirty="0"/>
              <a:t>From </a:t>
            </a:r>
            <a:r>
              <a:rPr lang="en-US" b="0" i="0" dirty="0">
                <a:solidFill>
                  <a:srgbClr val="222222"/>
                </a:solidFill>
                <a:effectLst/>
                <a:latin typeface="Arial" panose="020B0604020202020204" pitchFamily="34" charset="0"/>
              </a:rPr>
              <a:t>Capers IV, Q., Clinchot, D., McDougle, L., &amp; Greenwald, A. G. (2017). Implicit racial bias in medical school admissions. </a:t>
            </a:r>
            <a:r>
              <a:rPr lang="en-US" b="0" i="1" dirty="0">
                <a:solidFill>
                  <a:srgbClr val="222222"/>
                </a:solidFill>
                <a:effectLst/>
                <a:latin typeface="Arial" panose="020B0604020202020204" pitchFamily="34" charset="0"/>
              </a:rPr>
              <a:t>Academic Medicine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92</a:t>
            </a:r>
            <a:r>
              <a:rPr lang="en-US" b="0" i="0" dirty="0">
                <a:solidFill>
                  <a:srgbClr val="222222"/>
                </a:solidFill>
                <a:effectLst/>
                <a:latin typeface="Arial" panose="020B0604020202020204" pitchFamily="34" charset="0"/>
              </a:rPr>
              <a:t>(3), 365-369.  Ohio State University College of Medicine.</a:t>
            </a:r>
          </a:p>
          <a:p>
            <a:r>
              <a:rPr lang="en-CA" dirty="0"/>
              <a:t>“</a:t>
            </a:r>
            <a:r>
              <a:rPr lang="en-US" dirty="0"/>
              <a:t>Following the implicit bias exercise and the subsequent admissions cycle, nearly half of the committee members reported agreement with the statement “when I interview candidates, I have my individual IAT results in mind,” and nearly a quarter reported that their knowledge of their individual IAT scores had an impact on their evaluation of candidates. While a causal relationship cannot be proven, in the admissions cycle immediately following the implicit bias exercise, the committee selected the most diverse class in the college’s history. Thus, taking the IAT can be an important exercise in self-awareness for medical school admissions committees.”</a:t>
            </a:r>
          </a:p>
          <a:p>
            <a:endParaRPr lang="en-US" dirty="0"/>
          </a:p>
          <a:p>
            <a:r>
              <a:rPr lang="en-US" dirty="0"/>
              <a:t>Awareness alone seems to have an impact on behaviour.</a:t>
            </a:r>
          </a:p>
          <a:p>
            <a:r>
              <a:rPr lang="en-US" dirty="0"/>
              <a:t>A recent (2019)</a:t>
            </a:r>
            <a:r>
              <a:rPr lang="en-US" baseline="0" dirty="0"/>
              <a:t> study showed that an </a:t>
            </a:r>
            <a:r>
              <a:rPr lang="en-US" b="1" baseline="0" dirty="0"/>
              <a:t>awareness</a:t>
            </a:r>
            <a:r>
              <a:rPr lang="en-US" baseline="0" dirty="0"/>
              <a:t> of gender bias had a positive impact on promoting women by scientific evaluation committees. Committees that did not explicitly believe that women faced external barriers, promoted fewer women.  Real world study United States wide in a variety of scientific fields.  </a:t>
            </a:r>
          </a:p>
          <a:p>
            <a:r>
              <a:rPr lang="en-US" dirty="0"/>
              <a:t>Régner, I., </a:t>
            </a:r>
            <a:r>
              <a:rPr lang="en-US" dirty="0" err="1"/>
              <a:t>Thinus</a:t>
            </a:r>
            <a:r>
              <a:rPr lang="en-US" dirty="0"/>
              <a:t>-Blanc, C., Netter, A., </a:t>
            </a:r>
            <a:r>
              <a:rPr lang="en-US" dirty="0" err="1"/>
              <a:t>Schmader</a:t>
            </a:r>
            <a:r>
              <a:rPr lang="en-US" dirty="0"/>
              <a:t>, T., &amp; </a:t>
            </a:r>
            <a:r>
              <a:rPr lang="en-US" dirty="0" err="1"/>
              <a:t>Huguet</a:t>
            </a:r>
            <a:r>
              <a:rPr lang="en-US" dirty="0"/>
              <a:t>, P. (2019). Committees with implicit biases promote fewer women when they do not believe gender bias exists. </a:t>
            </a:r>
            <a:r>
              <a:rPr lang="en-US" i="1" dirty="0"/>
              <a:t>Nature human behaviour</a:t>
            </a:r>
            <a:r>
              <a:rPr lang="en-US" dirty="0"/>
              <a:t>, </a:t>
            </a:r>
            <a:r>
              <a:rPr lang="en-US" i="1" dirty="0"/>
              <a:t>3</a:t>
            </a:r>
            <a:r>
              <a:rPr lang="en-US" dirty="0"/>
              <a:t>(11), 1171-1179.</a:t>
            </a:r>
          </a:p>
          <a:p>
            <a:endParaRPr lang="en-US" dirty="0"/>
          </a:p>
          <a:p>
            <a:endParaRPr lang="en-US" dirty="0"/>
          </a:p>
          <a:p>
            <a:endParaRPr lang="en-US" dirty="0"/>
          </a:p>
          <a:p>
            <a:endParaRPr lang="en-US" b="0" i="0" baseline="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205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dirty="0"/>
              <a:t>Point #3 – empathizing</a:t>
            </a:r>
            <a:r>
              <a:rPr lang="en-CA" baseline="0" dirty="0"/>
              <a:t> with someone (taking their perspective) decreases unconscious bias.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827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dirty="0"/>
              <a:t>These tips help to minimize the influence of bias.</a:t>
            </a:r>
          </a:p>
          <a:p>
            <a:r>
              <a:rPr lang="en-CA" dirty="0"/>
              <a:t>Example from Lori’s Word document –</a:t>
            </a:r>
            <a:r>
              <a:rPr lang="en-CA" baseline="0" dirty="0"/>
              <a:t> </a:t>
            </a:r>
            <a:r>
              <a:rPr lang="en-CA" b="1" baseline="0" dirty="0"/>
              <a:t>Interview Form</a:t>
            </a:r>
            <a:r>
              <a:rPr lang="en-CA" baseline="0" dirty="0"/>
              <a:t>.  “Tell us about your clinical experiences during training. Specifically, we would like to hear about your procedural skills &amp; obstetrical training”.  Lots of other examples “how did you approach this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last two are similar to some of the biases we’ve looked at like</a:t>
            </a:r>
            <a:r>
              <a:rPr lang="en-CA" baseline="0" dirty="0"/>
              <a:t> norm-referencing, anchoring, halo, etc.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275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a:t>
            </a:r>
            <a:r>
              <a:rPr lang="en-US" baseline="0" dirty="0"/>
              <a:t> use biases for efficiency &amp; ease but we don’t want important decisions determined this way.  Need to be critical &amp; reflective in our judgements.  </a:t>
            </a:r>
            <a:endParaRPr lang="en-US" dirty="0"/>
          </a:p>
          <a:p>
            <a:r>
              <a:rPr lang="en-US" dirty="0"/>
              <a:t>Reiterate that the</a:t>
            </a:r>
            <a:r>
              <a:rPr lang="en-US" baseline="0" dirty="0"/>
              <a:t> point is all about better decision-making.</a:t>
            </a:r>
          </a:p>
          <a:p>
            <a:r>
              <a:rPr lang="en-CA" baseline="0" dirty="0"/>
              <a:t>Perfectly good, open-minded, non-discriminatory people are susceptible to biases.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59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Dodson – 5 minute MMI as reliable as 8 minute MMI (may demonstrate biases like Halo, anchoring, premature closure).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Harasym – shows significant variability among interviewers (this is pre-MMI).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Jerant – extraversion associated with positive MMI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Raghavan – graduation from a rural high school was significantly associated with decreased MMI scores.</a:t>
            </a:r>
          </a:p>
          <a:p>
            <a:r>
              <a:rPr lang="en-US" dirty="0"/>
              <a:t>Rees BEME systematic review – relates to rural &amp; aboriginal MMI</a:t>
            </a:r>
            <a:r>
              <a:rPr lang="en-US" baseline="0" dirty="0"/>
              <a:t> results.</a:t>
            </a:r>
          </a:p>
          <a:p>
            <a:endParaRPr lang="en-US" dirty="0"/>
          </a:p>
          <a:p>
            <a:r>
              <a:rPr lang="en-US" b="0" i="0" dirty="0">
                <a:solidFill>
                  <a:srgbClr val="222222"/>
                </a:solidFill>
                <a:effectLst/>
                <a:latin typeface="Arial" panose="020B0604020202020204" pitchFamily="34" charset="0"/>
              </a:rPr>
              <a:t>Capers IV, Q., </a:t>
            </a:r>
            <a:r>
              <a:rPr lang="en-US" b="0" i="0" dirty="0" err="1">
                <a:solidFill>
                  <a:srgbClr val="222222"/>
                </a:solidFill>
                <a:effectLst/>
                <a:latin typeface="Arial" panose="020B0604020202020204" pitchFamily="34" charset="0"/>
              </a:rPr>
              <a:t>Clinchot</a:t>
            </a:r>
            <a:r>
              <a:rPr lang="en-US" b="0" i="0" dirty="0">
                <a:solidFill>
                  <a:srgbClr val="222222"/>
                </a:solidFill>
                <a:effectLst/>
                <a:latin typeface="Arial" panose="020B0604020202020204" pitchFamily="34" charset="0"/>
              </a:rPr>
              <a:t>, D., </a:t>
            </a:r>
            <a:r>
              <a:rPr lang="en-US" b="0" i="0" dirty="0" err="1">
                <a:solidFill>
                  <a:srgbClr val="222222"/>
                </a:solidFill>
                <a:effectLst/>
                <a:latin typeface="Arial" panose="020B0604020202020204" pitchFamily="34" charset="0"/>
              </a:rPr>
              <a:t>McDougle</a:t>
            </a:r>
            <a:r>
              <a:rPr lang="en-US" b="0" i="0" dirty="0">
                <a:solidFill>
                  <a:srgbClr val="222222"/>
                </a:solidFill>
                <a:effectLst/>
                <a:latin typeface="Arial" panose="020B0604020202020204" pitchFamily="34" charset="0"/>
              </a:rPr>
              <a:t>, L., &amp; Greenwald, A. G. (2017). Implicit racial bias in medical school admissions. </a:t>
            </a:r>
            <a:r>
              <a:rPr lang="en-US" b="0" i="1" dirty="0">
                <a:solidFill>
                  <a:srgbClr val="222222"/>
                </a:solidFill>
                <a:effectLst/>
                <a:latin typeface="Arial" panose="020B0604020202020204" pitchFamily="34" charset="0"/>
              </a:rPr>
              <a:t>Academic Medicine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92</a:t>
            </a:r>
            <a:r>
              <a:rPr lang="en-US" b="0" i="0" dirty="0">
                <a:solidFill>
                  <a:srgbClr val="222222"/>
                </a:solidFill>
                <a:effectLst/>
                <a:latin typeface="Arial" panose="020B0604020202020204" pitchFamily="34" charset="0"/>
              </a:rPr>
              <a:t>(3), 365-369.</a:t>
            </a:r>
            <a:r>
              <a:rPr lang="en-US" b="0" i="0" baseline="0" dirty="0">
                <a:solidFill>
                  <a:schemeClr val="tx1"/>
                </a:solidFill>
                <a:effectLst/>
                <a:latin typeface="+mn-lt"/>
              </a:rPr>
              <a:t>  A</a:t>
            </a:r>
            <a:r>
              <a:rPr lang="en-US" dirty="0"/>
              <a:t>dmissions committee members at a large, public, Midwestern medical school displayed significant levels of implicit white preference on the IAT</a:t>
            </a:r>
          </a:p>
          <a:p>
            <a:pPr marL="0" marR="0">
              <a:spcBef>
                <a:spcPts val="0"/>
              </a:spcBef>
              <a:spcAft>
                <a:spcPts val="0"/>
              </a:spcAft>
            </a:pPr>
            <a:r>
              <a:rPr lang="en-US" b="0" i="0" dirty="0">
                <a:solidFill>
                  <a:srgbClr val="222222"/>
                </a:solidFill>
                <a:effectLst/>
                <a:latin typeface="Arial" panose="020B0604020202020204" pitchFamily="34" charset="0"/>
              </a:rPr>
              <a:t>McConnell, A. R., &amp; </a:t>
            </a:r>
            <a:r>
              <a:rPr lang="en-US" b="0" i="0" dirty="0" err="1">
                <a:solidFill>
                  <a:srgbClr val="222222"/>
                </a:solidFill>
                <a:effectLst/>
                <a:latin typeface="Arial" panose="020B0604020202020204" pitchFamily="34" charset="0"/>
              </a:rPr>
              <a:t>Leibold</a:t>
            </a:r>
            <a:r>
              <a:rPr lang="en-US" b="0" i="0" dirty="0">
                <a:solidFill>
                  <a:srgbClr val="222222"/>
                </a:solidFill>
                <a:effectLst/>
                <a:latin typeface="Arial" panose="020B0604020202020204" pitchFamily="34" charset="0"/>
              </a:rPr>
              <a:t>, J. M. (2001). Relations among the Implicit Association Test, discriminatory behavior, and explicit measures of racial attitudes. </a:t>
            </a:r>
            <a:r>
              <a:rPr lang="en-US" b="0" i="1" dirty="0">
                <a:solidFill>
                  <a:srgbClr val="222222"/>
                </a:solidFill>
                <a:effectLst/>
                <a:latin typeface="Arial" panose="020B0604020202020204" pitchFamily="34" charset="0"/>
              </a:rPr>
              <a:t>Journal of experimental Social psychology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37</a:t>
            </a:r>
            <a:r>
              <a:rPr lang="en-US" b="0" i="0" dirty="0">
                <a:solidFill>
                  <a:srgbClr val="222222"/>
                </a:solidFill>
                <a:effectLst/>
                <a:latin typeface="Arial" panose="020B0604020202020204" pitchFamily="34" charset="0"/>
              </a:rPr>
              <a:t>(5), 435-442. </a:t>
            </a:r>
            <a:r>
              <a:rPr lang="en-US" sz="1200" dirty="0">
                <a:effectLst/>
                <a:latin typeface="Calibri" panose="020F0502020204030204" pitchFamily="34" charset="0"/>
                <a:ea typeface="Calibri" panose="020F0502020204030204" pitchFamily="34" charset="0"/>
              </a:rPr>
              <a:t>Participants with a stronger negative attitude toward Blacks vs Whites (on the IAT) had more negative social interactions with a Black experimenter &amp; reported relatively more negative Black prejudices on explicit measures.  Importantly, this study shows that “IAT assesses personal attitudes that relate to social behavior in meaningful ways.”  In other words IAT does indeed have predictive utility.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Régner, I., </a:t>
            </a:r>
            <a:r>
              <a:rPr lang="en-US" dirty="0" err="1"/>
              <a:t>Thinus</a:t>
            </a:r>
            <a:r>
              <a:rPr lang="en-US" dirty="0"/>
              <a:t>-Blanc, C., Netter, A., </a:t>
            </a:r>
            <a:r>
              <a:rPr lang="en-US" dirty="0" err="1"/>
              <a:t>Schmader</a:t>
            </a:r>
            <a:r>
              <a:rPr lang="en-US" dirty="0"/>
              <a:t>, T., &amp; </a:t>
            </a:r>
            <a:r>
              <a:rPr lang="en-US" dirty="0" err="1"/>
              <a:t>Huguet</a:t>
            </a:r>
            <a:r>
              <a:rPr lang="en-US" dirty="0"/>
              <a:t>, P. (2019). Committees with implicit biases promote fewer women when they do not believe gender bias exists. </a:t>
            </a:r>
            <a:r>
              <a:rPr lang="en-US" i="1" dirty="0"/>
              <a:t>Nature human behaviour</a:t>
            </a:r>
            <a:r>
              <a:rPr lang="en-US" dirty="0"/>
              <a:t>, </a:t>
            </a:r>
            <a:r>
              <a:rPr lang="en-US" i="1" dirty="0"/>
              <a:t>3</a:t>
            </a:r>
            <a:r>
              <a:rPr lang="en-US" dirty="0"/>
              <a:t>(11), 1171-1179.</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endParaRPr lang="en-US" baseline="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63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a:t>We have stories about people who are like us &amp; people who are not like us (Melissa Crum’s example was Disney movie villains with British accents)</a:t>
            </a:r>
          </a:p>
          <a:p>
            <a:r>
              <a:rPr lang="en-CA"/>
              <a:t>Since</a:t>
            </a:r>
            <a:r>
              <a:rPr lang="en-CA" baseline="0"/>
              <a:t> they are our stories </a:t>
            </a:r>
            <a:r>
              <a:rPr lang="en-CA" b="1" baseline="0"/>
              <a:t>we have the power to edit them – </a:t>
            </a:r>
            <a:r>
              <a:rPr lang="en-CA" b="0" baseline="0"/>
              <a:t>“biases are the stories we internalize that we create or are created for us” Melissa Crum.</a:t>
            </a:r>
          </a:p>
          <a:p>
            <a:endParaRPr lang="en-CA" b="0" baseline="0"/>
          </a:p>
          <a:p>
            <a:r>
              <a:rPr lang="en-US" b="1"/>
              <a:t>Put up a familiar logo like McDonald’s or Facebook &amp; ask “what do you think of when you see this?” Ask them to write down</a:t>
            </a:r>
            <a:r>
              <a:rPr lang="en-US" b="1" baseline="0"/>
              <a:t> the first 3 words.</a:t>
            </a:r>
            <a:endParaRPr lang="en-US" b="1"/>
          </a:p>
          <a:p>
            <a:r>
              <a:rPr lang="en-US" b="1"/>
              <a:t>We see an image; we interpret what it means to us; story we hold (i.e. it is simply a blue “f”, a logo, but we all have unique stories about it)</a:t>
            </a:r>
          </a:p>
          <a:p>
            <a:r>
              <a:rPr lang="en-US" b="1"/>
              <a:t>Nobody’s story is “correct” or the only one that’s valid.  These associations are our biases.</a:t>
            </a:r>
          </a:p>
          <a:p>
            <a:endParaRPr lang="en-US" b="1"/>
          </a:p>
          <a:p>
            <a:r>
              <a:rPr lang="en-US" b="1"/>
              <a:t>Bias cannot be eliminated – the objective is to account for it &amp; try to reduce its impact on decisions.</a:t>
            </a:r>
          </a:p>
          <a:p>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20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7650" y="1130300"/>
            <a:ext cx="4067175" cy="3049588"/>
          </a:xfrm>
        </p:spPr>
      </p:sp>
      <p:sp>
        <p:nvSpPr>
          <p:cNvPr id="3" name="Notes Placeholder 2"/>
          <p:cNvSpPr>
            <a:spLocks noGrp="1"/>
          </p:cNvSpPr>
          <p:nvPr>
            <p:ph type="body" idx="1"/>
          </p:nvPr>
        </p:nvSpPr>
        <p:spPr/>
        <p:txBody>
          <a:bodyPr/>
          <a:lstStyle/>
          <a:p>
            <a:r>
              <a:rPr lang="en-CA" dirty="0"/>
              <a:t>If we were to play word association with the word “bias”, this is what we might find.  However, while bias can lead to many of these things, that isn’t how we will define it.</a:t>
            </a:r>
          </a:p>
          <a:p>
            <a:r>
              <a:rPr lang="en-US" dirty="0"/>
              <a:t>Quickly</a:t>
            </a:r>
            <a:r>
              <a:rPr lang="en-US" baseline="0" dirty="0"/>
              <a:t> discuss the definition in light of popular meanings attributed to the word &amp; how our definition might differ.  </a:t>
            </a:r>
          </a:p>
          <a:p>
            <a:r>
              <a:rPr lang="en-CA" baseline="0" dirty="0"/>
              <a:t>It does not mean you are a racist or a bad person if you have bias – it just means you’re human.</a:t>
            </a:r>
          </a:p>
          <a:p>
            <a:r>
              <a:rPr lang="en-CA" baseline="0" dirty="0"/>
              <a:t>Shift from guilt to responsibility.</a:t>
            </a:r>
          </a:p>
          <a:p>
            <a:r>
              <a:rPr lang="en-CA" baseline="0" dirty="0"/>
              <a:t>This is why I dislike terms like “stopping/preventing” bias; “debiasing”; “anti-bias” training; supressing stereotypes; giving up bias; colour blindness; etc.</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F1555-7AF7-47FC-A945-838920FF27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3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1068388"/>
            <a:ext cx="3844925" cy="2882900"/>
          </a:xfrm>
        </p:spPr>
      </p:sp>
      <p:sp>
        <p:nvSpPr>
          <p:cNvPr id="3" name="Notes Placeholder 2"/>
          <p:cNvSpPr>
            <a:spLocks noGrp="1"/>
          </p:cNvSpPr>
          <p:nvPr>
            <p:ph type="body" idx="1"/>
          </p:nvPr>
        </p:nvSpPr>
        <p:spPr/>
        <p:txBody>
          <a:bodyPr/>
          <a:lstStyle/>
          <a:p>
            <a:r>
              <a:rPr lang="en-CA" dirty="0"/>
              <a:t>Quickly describe the difference</a:t>
            </a:r>
            <a:r>
              <a:rPr lang="en-CA" baseline="0" dirty="0"/>
              <a:t> between explicit/conscious &amp; implicit/unconscious bias (use my sports teams for an example of explicit bias – pro Red Sox; anti Yankees).  There are also institutional biases – built into the structure of an organization.</a:t>
            </a:r>
          </a:p>
          <a:p>
            <a:endParaRPr lang="en-CA" baseline="0" dirty="0"/>
          </a:p>
          <a:p>
            <a:r>
              <a:rPr lang="en-CA" baseline="0" dirty="0"/>
              <a:t>By themselves, biases are not good or bad or right or wrong – they just “are”. No moral attachment.</a:t>
            </a:r>
          </a:p>
          <a:p>
            <a:endParaRPr lang="en-CA" baseline="0" dirty="0"/>
          </a:p>
          <a:p>
            <a:r>
              <a:rPr lang="en-CA" baseline="0" dirty="0"/>
              <a:t>Conscious egalitarian beliefs may not align with unconscious bias.</a:t>
            </a:r>
          </a:p>
          <a:p>
            <a:r>
              <a:rPr lang="en-US" sz="1200" dirty="0">
                <a:effectLst/>
                <a:latin typeface="Calibri" panose="020F0502020204030204" pitchFamily="34" charset="0"/>
                <a:ea typeface="Calibri" panose="020F0502020204030204" pitchFamily="34" charset="0"/>
              </a:rPr>
              <a:t>Phelps, E. A., O'Connor, K. J., Cunningham, W. A., </a:t>
            </a:r>
            <a:r>
              <a:rPr lang="en-US" sz="1200" dirty="0" err="1">
                <a:effectLst/>
                <a:latin typeface="Calibri" panose="020F0502020204030204" pitchFamily="34" charset="0"/>
                <a:ea typeface="Calibri" panose="020F0502020204030204" pitchFamily="34" charset="0"/>
              </a:rPr>
              <a:t>Funayama</a:t>
            </a:r>
            <a:r>
              <a:rPr lang="en-US" sz="1200" dirty="0">
                <a:effectLst/>
                <a:latin typeface="Calibri" panose="020F0502020204030204" pitchFamily="34" charset="0"/>
                <a:ea typeface="Calibri" panose="020F0502020204030204" pitchFamily="34" charset="0"/>
              </a:rPr>
              <a:t>, E. S., </a:t>
            </a:r>
            <a:r>
              <a:rPr lang="en-US" sz="1200" dirty="0" err="1">
                <a:effectLst/>
                <a:latin typeface="Calibri" panose="020F0502020204030204" pitchFamily="34" charset="0"/>
                <a:ea typeface="Calibri" panose="020F0502020204030204" pitchFamily="34" charset="0"/>
              </a:rPr>
              <a:t>Gatenby</a:t>
            </a:r>
            <a:r>
              <a:rPr lang="en-US" sz="1200" dirty="0">
                <a:effectLst/>
                <a:latin typeface="Calibri" panose="020F0502020204030204" pitchFamily="34" charset="0"/>
                <a:ea typeface="Calibri" panose="020F0502020204030204" pitchFamily="34" charset="0"/>
              </a:rPr>
              <a:t>, J. C., Gore, J. C., &amp; Banaji, M. R. (2000). Performance on indirect measures of race evaluation predicts amygdala activation. </a:t>
            </a:r>
            <a:r>
              <a:rPr lang="en-US" sz="1200" i="1" dirty="0">
                <a:effectLst/>
                <a:latin typeface="Calibri" panose="020F0502020204030204" pitchFamily="34" charset="0"/>
                <a:ea typeface="Calibri" panose="020F0502020204030204" pitchFamily="34" charset="0"/>
              </a:rPr>
              <a:t>Journal of cognitive neuroscience</a:t>
            </a:r>
            <a:r>
              <a:rPr lang="en-US" sz="1200" dirty="0">
                <a:effectLst/>
                <a:latin typeface="Calibri" panose="020F0502020204030204" pitchFamily="34" charset="0"/>
                <a:ea typeface="Calibri" panose="020F0502020204030204" pitchFamily="34" charset="0"/>
              </a:rPr>
              <a:t>, </a:t>
            </a:r>
            <a:r>
              <a:rPr lang="en-US" sz="1200" i="1" dirty="0">
                <a:effectLst/>
                <a:latin typeface="Calibri" panose="020F0502020204030204" pitchFamily="34" charset="0"/>
                <a:ea typeface="Calibri" panose="020F0502020204030204" pitchFamily="34" charset="0"/>
              </a:rPr>
              <a:t>12</a:t>
            </a:r>
            <a:r>
              <a:rPr lang="en-US" sz="1200" dirty="0">
                <a:effectLst/>
                <a:latin typeface="Calibri" panose="020F0502020204030204" pitchFamily="34" charset="0"/>
                <a:ea typeface="Calibri" panose="020F0502020204030204" pitchFamily="34" charset="0"/>
              </a:rPr>
              <a:t>(5), 729-738.  Study looked at evaluations &amp; representations of social groups &amp; how they differ – black/white. </a:t>
            </a:r>
            <a:r>
              <a:rPr lang="en-US" sz="1200">
                <a:effectLst/>
                <a:latin typeface="Calibri" panose="020F0502020204030204" pitchFamily="34" charset="0"/>
                <a:ea typeface="Calibri" panose="020F0502020204030204" pitchFamily="34" charset="0"/>
              </a:rPr>
              <a:t>Great study to support the following; amygdala response (&amp; eyeblink startle response) is connected to measures of unconscious bias (IAT); in contrast there is no connection between physical responses (amygdala &amp; eyeblink startle response) &amp; direct or conscious white/black racial bias (used the Modern Racism Scale); the variability in response is (at least somewhat) a “result of culturally acquired knowledge about social groups filtered through individual experiences.”</a:t>
            </a:r>
            <a:endParaRPr lang="en-CA" baseline="0" dirty="0"/>
          </a:p>
          <a:p>
            <a:endParaRPr lang="en-CA" dirty="0"/>
          </a:p>
          <a:p>
            <a:r>
              <a:rPr lang="en-CA" dirty="0"/>
              <a:t>There are definitions of bias that use the terms “unreasonable”, “hostile”, “opinion”, “prejudice” etc.  This is the definition</a:t>
            </a:r>
            <a:r>
              <a:rPr lang="en-CA" baseline="0" dirty="0"/>
              <a:t> from the AAMC.</a:t>
            </a:r>
            <a:endParaRPr lang="en-CA" dirty="0"/>
          </a:p>
          <a:p>
            <a:r>
              <a:rPr lang="en-CA" dirty="0"/>
              <a:t>There</a:t>
            </a:r>
            <a:r>
              <a:rPr lang="en-CA" baseline="0" dirty="0"/>
              <a:t> is no intention, awareness, or control. “You will not walk out of here in an hour with less bias”</a:t>
            </a:r>
          </a:p>
          <a:p>
            <a:r>
              <a:rPr lang="en-CA" baseline="0" dirty="0"/>
              <a:t>From Verna Myers TED Talk – “biases are the stories we make up about people before we know who they actually are”.</a:t>
            </a:r>
          </a:p>
          <a:p>
            <a:r>
              <a:rPr lang="en-CA" baseline="0" dirty="0"/>
              <a:t>Bias = pattern recognition/shortcuts.  We use this all the time.</a:t>
            </a: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36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75" y="1244600"/>
            <a:ext cx="4475163" cy="3355975"/>
          </a:xfrm>
        </p:spPr>
      </p:sp>
      <p:sp>
        <p:nvSpPr>
          <p:cNvPr id="3" name="Notes Placeholder 2"/>
          <p:cNvSpPr>
            <a:spLocks noGrp="1"/>
          </p:cNvSpPr>
          <p:nvPr>
            <p:ph type="body" idx="1"/>
          </p:nvPr>
        </p:nvSpPr>
        <p:spPr/>
        <p:txBody>
          <a:bodyPr/>
          <a:lstStyle/>
          <a:p>
            <a:r>
              <a:rPr lang="en-US"/>
              <a:t>Our </a:t>
            </a:r>
            <a:r>
              <a:rPr lang="en-US" b="1"/>
              <a:t>automatic associations </a:t>
            </a:r>
            <a:r>
              <a:rPr lang="en-US"/>
              <a:t>help us identify things quickly &amp; they are often correct, but not always.  The circled image is a Giant Leaf Insect. Our brains default to categorization.</a:t>
            </a:r>
          </a:p>
          <a:p>
            <a:endParaRPr lang="en-US"/>
          </a:p>
          <a:p>
            <a:r>
              <a:rPr lang="en-US"/>
              <a:t>A quick non-human example of an unconscious bias. You can usually bring an unconscious bias to consciousness.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2E8C44-3E15-4FD3-9EA1-6EF1C6AF6CF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38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8875" y="920750"/>
            <a:ext cx="3313113" cy="2484438"/>
          </a:xfrm>
        </p:spPr>
      </p:sp>
      <p:sp>
        <p:nvSpPr>
          <p:cNvPr id="3" name="Notes Placeholder 2"/>
          <p:cNvSpPr>
            <a:spLocks noGrp="1"/>
          </p:cNvSpPr>
          <p:nvPr>
            <p:ph type="body" idx="1"/>
          </p:nvPr>
        </p:nvSpPr>
        <p:spPr/>
        <p:txBody>
          <a:bodyPr/>
          <a:lstStyle/>
          <a:p>
            <a:r>
              <a:rPr lang="en-US" dirty="0"/>
              <a:t>An important point is that in reality, these different systems of thinking (System 1 &amp; System 2) work together. Also, it’s not true that error is always due to automatic thinking. It actually functions quite well much of the time. Daniel </a:t>
            </a:r>
            <a:r>
              <a:rPr lang="en-US" dirty="0" err="1"/>
              <a:t>Kahnemann</a:t>
            </a:r>
            <a:r>
              <a:rPr lang="en-US" dirty="0"/>
              <a:t>.</a:t>
            </a:r>
          </a:p>
          <a:p>
            <a:endParaRPr lang="en-US" dirty="0"/>
          </a:p>
          <a:p>
            <a:r>
              <a:rPr lang="en-US" dirty="0"/>
              <a:t>With some audiences, ask for definitions or functions of these areas of the brain. Amygdala – processes emotions, fight</a:t>
            </a:r>
            <a:r>
              <a:rPr lang="en-US" baseline="0" dirty="0"/>
              <a:t> or flight; Hippocampus – memory formation &amp; recall; Hypothalamus – body temperature &amp; hormone release.  These areas produce impressions &amp; feelings &amp; move the body to respond.  They help us survive.  </a:t>
            </a:r>
            <a:r>
              <a:rPr lang="en-US" b="1" baseline="0" dirty="0"/>
              <a:t>Fast &amp; emotional </a:t>
            </a:r>
            <a:r>
              <a:rPr lang="en-US" baseline="0" dirty="0"/>
              <a:t>part of the brain.</a:t>
            </a:r>
          </a:p>
          <a:p>
            <a:r>
              <a:rPr lang="en-US" baseline="0" dirty="0"/>
              <a:t>Neocortex (or more specifically the prefrontal cortex) is home of higher order brain functioning – cognition, language, sensory perception, spatial reasoning, problem solving. </a:t>
            </a:r>
            <a:r>
              <a:rPr lang="en-US" b="1" baseline="0" dirty="0"/>
              <a:t>Slow &amp; thinking </a:t>
            </a:r>
            <a:r>
              <a:rPr lang="en-US" baseline="0" dirty="0"/>
              <a:t>part of the brain.</a:t>
            </a:r>
          </a:p>
          <a:p>
            <a:r>
              <a:rPr lang="en-US" baseline="0" dirty="0"/>
              <a:t>Pragya Agarwal discusses the role of the amygdala in unconscious bias.</a:t>
            </a:r>
          </a:p>
          <a:p>
            <a:endParaRPr lang="en-US" baseline="0" dirty="0"/>
          </a:p>
          <a:p>
            <a:r>
              <a:rPr lang="en-US" baseline="0" dirty="0"/>
              <a:t>Reinforce the point that it is impossible not to have bias – it is normal, natural, &amp; unstoppable.</a:t>
            </a:r>
          </a:p>
          <a:p>
            <a:r>
              <a:rPr lang="en-CA" baseline="0" dirty="0"/>
              <a:t>It starts early – studies on children as young as 5!</a:t>
            </a:r>
            <a:endParaRPr lang="en-US" baseline="0" dirty="0"/>
          </a:p>
          <a:p>
            <a:r>
              <a:rPr lang="en-CA" baseline="0" dirty="0"/>
              <a:t>Familiar = comfort = safety. We are hard wired to make meaning &amp; seek patterns “cells that fire together, wire together” from Hugh Vasquez webinar.</a:t>
            </a:r>
            <a:endParaRPr lang="en-US" dirty="0"/>
          </a:p>
          <a:p>
            <a:endParaRPr lang="en-US" baseline="0" dirty="0"/>
          </a:p>
          <a:p>
            <a:r>
              <a:rPr lang="en-US" sz="1800" dirty="0">
                <a:effectLst/>
                <a:latin typeface="Calibri" panose="020F0502020204030204" pitchFamily="34" charset="0"/>
                <a:ea typeface="Calibri" panose="020F0502020204030204" pitchFamily="34" charset="0"/>
              </a:rPr>
              <a:t>**Phelps, E. A., O'Connor, K. J., Cunningham, W. A., </a:t>
            </a:r>
            <a:r>
              <a:rPr lang="en-US" sz="1800" dirty="0" err="1">
                <a:effectLst/>
                <a:latin typeface="Calibri" panose="020F0502020204030204" pitchFamily="34" charset="0"/>
                <a:ea typeface="Calibri" panose="020F0502020204030204" pitchFamily="34" charset="0"/>
              </a:rPr>
              <a:t>Funayama</a:t>
            </a:r>
            <a:r>
              <a:rPr lang="en-US" sz="1800" dirty="0">
                <a:effectLst/>
                <a:latin typeface="Calibri" panose="020F0502020204030204" pitchFamily="34" charset="0"/>
                <a:ea typeface="Calibri" panose="020F0502020204030204" pitchFamily="34" charset="0"/>
              </a:rPr>
              <a:t>, E. S., </a:t>
            </a:r>
            <a:r>
              <a:rPr lang="en-US" sz="1800" dirty="0" err="1">
                <a:effectLst/>
                <a:latin typeface="Calibri" panose="020F0502020204030204" pitchFamily="34" charset="0"/>
                <a:ea typeface="Calibri" panose="020F0502020204030204" pitchFamily="34" charset="0"/>
              </a:rPr>
              <a:t>Gatenby</a:t>
            </a:r>
            <a:r>
              <a:rPr lang="en-US" sz="1800" dirty="0">
                <a:effectLst/>
                <a:latin typeface="Calibri" panose="020F0502020204030204" pitchFamily="34" charset="0"/>
                <a:ea typeface="Calibri" panose="020F0502020204030204" pitchFamily="34" charset="0"/>
              </a:rPr>
              <a:t>, J. C., Gore, J. C., &amp; Banaji, M. R. (2000). Performance on indirect measures of race evaluation predicts amygdala activation. </a:t>
            </a:r>
            <a:r>
              <a:rPr lang="en-US" sz="1800" i="1" dirty="0">
                <a:effectLst/>
                <a:latin typeface="Calibri" panose="020F0502020204030204" pitchFamily="34" charset="0"/>
                <a:ea typeface="Calibri" panose="020F0502020204030204" pitchFamily="34" charset="0"/>
              </a:rPr>
              <a:t>Journal of cognitive neuroscience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12</a:t>
            </a:r>
            <a:r>
              <a:rPr lang="en-US" sz="1800" dirty="0">
                <a:effectLst/>
                <a:latin typeface="Calibri" panose="020F0502020204030204" pitchFamily="34" charset="0"/>
                <a:ea typeface="Calibri" panose="020F0502020204030204" pitchFamily="34" charset="0"/>
              </a:rPr>
              <a:t>(5), 729-738.  Study looked at evaluations &amp; representations of social groups &amp; how they differ – black/white. Great study to support the following; amygdala response (&amp; eyeblink startle response) is connected to measures of unconscious bias (IAT); in contrast there is no connection between physical responses (amygdala &amp; eyeblink startle response) &amp; direct or conscious white/black racial bias (used the Modern Racism Scale); the variability in response is (at least somewhat) a “result of culturally acquired knowledge about social groups filtered through individual experiences.”</a:t>
            </a:r>
            <a:endParaRPr lang="en-US" baseline="0" dirty="0"/>
          </a:p>
          <a:p>
            <a:endParaRPr lang="en-US" baseline="0" dirty="0"/>
          </a:p>
          <a:p>
            <a:pPr algn="l"/>
            <a:r>
              <a:rPr lang="en-US" b="0" i="0" dirty="0">
                <a:solidFill>
                  <a:srgbClr val="000000"/>
                </a:solidFill>
                <a:effectLst/>
                <a:latin typeface="ff4"/>
              </a:rPr>
              <a:t>In humans, the amygdala's role extends beyond fear conditioning to the expression of learned emotional responses that have been acquired without direct aversive experience (</a:t>
            </a:r>
            <a:r>
              <a:rPr lang="en-US" b="0" i="0" dirty="0" err="1">
                <a:solidFill>
                  <a:srgbClr val="000000"/>
                </a:solidFill>
                <a:effectLst/>
                <a:latin typeface="ff4"/>
              </a:rPr>
              <a:t>Funayama</a:t>
            </a:r>
            <a:r>
              <a:rPr lang="en-US" b="0" i="0" dirty="0">
                <a:solidFill>
                  <a:srgbClr val="000000"/>
                </a:solidFill>
                <a:effectLst/>
                <a:latin typeface="ff4"/>
              </a:rPr>
              <a:t>, </a:t>
            </a:r>
            <a:r>
              <a:rPr lang="en-US" b="0" i="0" dirty="0" err="1">
                <a:solidFill>
                  <a:srgbClr val="000000"/>
                </a:solidFill>
                <a:effectLst/>
                <a:latin typeface="ff4"/>
              </a:rPr>
              <a:t>Grillon</a:t>
            </a:r>
            <a:r>
              <a:rPr lang="en-US" b="0" i="0" dirty="0">
                <a:solidFill>
                  <a:srgbClr val="000000"/>
                </a:solidFill>
                <a:effectLst/>
                <a:latin typeface="ff4"/>
              </a:rPr>
              <a:t>, Davis, &amp; Phelps, in press; Phelps, </a:t>
            </a:r>
            <a:r>
              <a:rPr lang="en-US" b="0" i="0" dirty="0" err="1">
                <a:solidFill>
                  <a:srgbClr val="000000"/>
                </a:solidFill>
                <a:effectLst/>
                <a:latin typeface="ff4"/>
              </a:rPr>
              <a:t>LaBar</a:t>
            </a:r>
            <a:r>
              <a:rPr lang="en-US" b="0" i="0" dirty="0">
                <a:solidFill>
                  <a:srgbClr val="000000"/>
                </a:solidFill>
                <a:effectLst/>
                <a:latin typeface="ff4"/>
              </a:rPr>
              <a:t>, et al., 1998).  The amygdala is necessary for learning responses to social and emotional signals.</a:t>
            </a:r>
          </a:p>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77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40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94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8802" y="838200"/>
            <a:ext cx="1946275"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896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69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732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906536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687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itle 1"/>
          <p:cNvSpPr>
            <a:spLocks noGrp="1"/>
          </p:cNvSpPr>
          <p:nvPr>
            <p:ph type="title"/>
          </p:nvPr>
        </p:nvSpPr>
        <p:spPr>
          <a:xfrm>
            <a:off x="457200" y="685800"/>
            <a:ext cx="8229600" cy="685800"/>
          </a:xfrm>
        </p:spPr>
        <p:txBody>
          <a:bodyPr/>
          <a:lstStyle>
            <a:lvl1pPr>
              <a:defRPr/>
            </a:lvl1pPr>
          </a:lstStyle>
          <a:p>
            <a:r>
              <a:rPr lang="en-CA"/>
              <a:t>Click to edit Master title style</a:t>
            </a:r>
            <a:endParaRPr lang="en-US"/>
          </a:p>
        </p:txBody>
      </p:sp>
    </p:spTree>
    <p:extLst>
      <p:ext uri="{BB962C8B-B14F-4D97-AF65-F5344CB8AC3E}">
        <p14:creationId xmlns:p14="http://schemas.microsoft.com/office/powerpoint/2010/main" val="301115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800"/>
            </a:lvl1pPr>
          </a:lstStyle>
          <a:p>
            <a:r>
              <a:rPr lang="en-US" dirty="0"/>
              <a:t>Click to edit Master title style</a:t>
            </a:r>
          </a:p>
        </p:txBody>
      </p:sp>
      <p:sp>
        <p:nvSpPr>
          <p:cNvPr id="3" name="Content Placeholder 2"/>
          <p:cNvSpPr>
            <a:spLocks noGrp="1"/>
          </p:cNvSpPr>
          <p:nvPr>
            <p:ph idx="1"/>
          </p:nvPr>
        </p:nvSpPr>
        <p:spPr>
          <a:xfrm>
            <a:off x="228602" y="1752600"/>
            <a:ext cx="8550275" cy="4495800"/>
          </a:xfrm>
        </p:spPr>
        <p:txBody>
          <a:bodyPr/>
          <a:lstStyle>
            <a:lvl1pPr marL="269875" indent="-269875">
              <a:buFontTx/>
              <a:buBlip>
                <a:blip r:embed="rId2"/>
              </a:buBlip>
              <a:defRPr sz="3600"/>
            </a:lvl1pPr>
            <a:lvl2pPr>
              <a:buFontTx/>
              <a:buBlip>
                <a:blip r:embed="rId2"/>
              </a:buBlip>
              <a:defRPr sz="3200"/>
            </a:lvl2pPr>
            <a:lvl3pPr marL="1371600" indent="-457200">
              <a:buFontTx/>
              <a:buBlip>
                <a:blip r:embed="rId2"/>
              </a:buBlip>
              <a:defRPr sz="2800"/>
            </a:lvl3pPr>
            <a:lvl4pPr marL="1752600" indent="-381000">
              <a:buFontTx/>
              <a:buBlip>
                <a:blip r:embed="rId2"/>
              </a:buBlip>
              <a:defRPr sz="2400"/>
            </a:lvl4pPr>
            <a:lvl5pPr marL="2209800" indent="-381000">
              <a:buFontTx/>
              <a:buBlip>
                <a:blip r:embed="rId2"/>
              </a:buBlip>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3200" y="5128241"/>
            <a:ext cx="1320800" cy="1729761"/>
          </a:xfrm>
          <a:prstGeom prst="rect">
            <a:avLst/>
          </a:prstGeom>
        </p:spPr>
      </p:pic>
    </p:spTree>
    <p:extLst>
      <p:ext uri="{BB962C8B-B14F-4D97-AF65-F5344CB8AC3E}">
        <p14:creationId xmlns:p14="http://schemas.microsoft.com/office/powerpoint/2010/main" val="188158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3650152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33678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287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068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287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7" y="2068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70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054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20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62000"/>
            <a:ext cx="3008313" cy="9144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762004"/>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676404"/>
            <a:ext cx="3008313"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00053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75338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upper_img_Blank.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 y="4"/>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28602" y="838200"/>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88927" y="1676400"/>
            <a:ext cx="8550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13" descr="Usask-Logo-70K.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04"/>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ChangeArrowheads="1"/>
          </p:cNvSpPr>
          <p:nvPr/>
        </p:nvSpPr>
        <p:spPr bwMode="auto">
          <a:xfrm>
            <a:off x="0" y="6545267"/>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pic>
        <p:nvPicPr>
          <p:cNvPr id="7" name="Picture 7" descr="upper_img_Blank.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 y="4"/>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Usask-Logo-70K.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04"/>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0" y="6545267"/>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pic>
        <p:nvPicPr>
          <p:cNvPr id="10" name="Picture 9" descr="upper_img_Blank.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 y="4"/>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Usask-Logo-70K.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04"/>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userDrawn="1"/>
        </p:nvSpPr>
        <p:spPr bwMode="auto">
          <a:xfrm>
            <a:off x="0" y="6545267"/>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spTree>
    <p:extLst>
      <p:ext uri="{BB962C8B-B14F-4D97-AF65-F5344CB8AC3E}">
        <p14:creationId xmlns:p14="http://schemas.microsoft.com/office/powerpoint/2010/main" val="2773609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fontAlgn="base" hangingPunct="1">
        <a:spcBef>
          <a:spcPct val="0"/>
        </a:spcBef>
        <a:spcAft>
          <a:spcPct val="0"/>
        </a:spcAft>
        <a:defRPr sz="44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p:titleStyle>
    <p:bodyStyle>
      <a:lvl1pPr marL="269875" indent="-269875" algn="l" rtl="0" eaLnBrk="1" fontAlgn="base" hangingPunct="1">
        <a:spcBef>
          <a:spcPct val="20000"/>
        </a:spcBef>
        <a:spcAft>
          <a:spcPct val="0"/>
        </a:spcAft>
        <a:buSzPct val="75000"/>
        <a:buFont typeface="Wingdings" panose="05000000000000000000" pitchFamily="2" charset="2"/>
        <a:buChar char="§"/>
        <a:defRPr sz="28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 typeface="Arial" panose="020B0604020202020204" pitchFamily="34" charset="0"/>
        <a:buAutoNum type="alphaLcParenR"/>
        <a:defRPr sz="24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 typeface="Times" panose="02020603060405020304" pitchFamily="18" charset="0"/>
        <a:buChar char="•"/>
        <a:defRPr sz="20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 typeface="Times" panose="02020603060405020304" pitchFamily="18" charset="0"/>
        <a:buChar char="•"/>
        <a:defRPr sz="16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 typeface="Times" panose="02020603060405020304" pitchFamily="18" charset="0"/>
        <a:buChar char="•"/>
        <a:defRPr sz="16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LrzvcsjJIG4" TargetMode="Externa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405063" y="3438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123" name="Rectangle 12"/>
          <p:cNvSpPr>
            <a:spLocks noChangeArrowheads="1"/>
          </p:cNvSpPr>
          <p:nvPr/>
        </p:nvSpPr>
        <p:spPr bwMode="auto">
          <a:xfrm>
            <a:off x="8494713" y="5318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pic>
        <p:nvPicPr>
          <p:cNvPr id="5124" name="Picture 11" descr="Usask-Logo-70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495804"/>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338" y="5244708"/>
            <a:ext cx="279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 descr="upper_img_greenba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886204"/>
            <a:ext cx="9144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17"/>
          <p:cNvSpPr>
            <a:spLocks noChangeArrowheads="1"/>
          </p:cNvSpPr>
          <p:nvPr/>
        </p:nvSpPr>
        <p:spPr bwMode="auto">
          <a:xfrm>
            <a:off x="0" y="3505200"/>
            <a:ext cx="9144000" cy="381000"/>
          </a:xfrm>
          <a:prstGeom prst="rect">
            <a:avLst/>
          </a:prstGeom>
          <a:solidFill>
            <a:srgbClr val="8FD634">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128" name="Rectangle 3"/>
          <p:cNvSpPr txBox="1">
            <a:spLocks noChangeArrowheads="1"/>
          </p:cNvSpPr>
          <p:nvPr/>
        </p:nvSpPr>
        <p:spPr bwMode="auto">
          <a:xfrm>
            <a:off x="947738" y="4722021"/>
            <a:ext cx="48006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pPr>
            <a:r>
              <a:rPr lang="en-CA" altLang="en-US" sz="4800" b="1" dirty="0">
                <a:solidFill>
                  <a:srgbClr val="86B234"/>
                </a:solidFill>
                <a:latin typeface="Calibri" panose="020F0502020204030204" pitchFamily="34" charset="0"/>
              </a:rPr>
              <a:t>Unconscious Bias</a:t>
            </a:r>
          </a:p>
        </p:txBody>
      </p:sp>
      <p:sp>
        <p:nvSpPr>
          <p:cNvPr id="4106" name="Rectangle 2"/>
          <p:cNvSpPr txBox="1">
            <a:spLocks noChangeArrowheads="1"/>
          </p:cNvSpPr>
          <p:nvPr/>
        </p:nvSpPr>
        <p:spPr bwMode="auto">
          <a:xfrm>
            <a:off x="7915279" y="6538913"/>
            <a:ext cx="1158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eaLnBrk="0" fontAlgn="base" hangingPunct="0">
              <a:spcBef>
                <a:spcPct val="0"/>
              </a:spcBef>
              <a:spcAft>
                <a:spcPct val="0"/>
              </a:spcAft>
              <a:defRPr/>
            </a:pPr>
            <a:r>
              <a:rPr lang="en-US" altLang="x-none" sz="1200" dirty="0">
                <a:solidFill>
                  <a:srgbClr val="797979"/>
                </a:solidFill>
                <a:latin typeface="Arial" panose="020B0604020202020204"/>
              </a:rPr>
              <a:t>www.usask.ca</a:t>
            </a:r>
          </a:p>
        </p:txBody>
      </p:sp>
      <p:pic>
        <p:nvPicPr>
          <p:cNvPr id="513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4204" y="4953000"/>
            <a:ext cx="1984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txBox="1">
            <a:spLocks noChangeArrowheads="1"/>
          </p:cNvSpPr>
          <p:nvPr/>
        </p:nvSpPr>
        <p:spPr bwMode="auto">
          <a:xfrm>
            <a:off x="5181600" y="6078538"/>
            <a:ext cx="3962400" cy="60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algn="r" eaLnBrk="0" fontAlgn="base" hangingPunct="0">
              <a:spcBef>
                <a:spcPct val="20000"/>
              </a:spcBef>
              <a:spcAft>
                <a:spcPct val="0"/>
              </a:spcAft>
              <a:buSzPct val="75000"/>
            </a:pPr>
            <a:r>
              <a:rPr lang="en-CA" altLang="en-US" dirty="0">
                <a:solidFill>
                  <a:srgbClr val="797979"/>
                </a:solidFill>
                <a:latin typeface="Calibri" panose="020F0502020204030204" pitchFamily="34" charset="0"/>
              </a:rPr>
              <a:t>Admissions Interviewers</a:t>
            </a:r>
          </a:p>
        </p:txBody>
      </p:sp>
      <p:sp>
        <p:nvSpPr>
          <p:cNvPr id="14" name="Rectangle 4"/>
          <p:cNvSpPr txBox="1">
            <a:spLocks noChangeArrowheads="1"/>
          </p:cNvSpPr>
          <p:nvPr/>
        </p:nvSpPr>
        <p:spPr bwMode="auto">
          <a:xfrm>
            <a:off x="0" y="5888832"/>
            <a:ext cx="2519362"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20000"/>
              </a:spcBef>
              <a:spcAft>
                <a:spcPct val="0"/>
              </a:spcAft>
              <a:buSzPct val="75000"/>
            </a:pPr>
            <a:endParaRPr lang="en-CA" altLang="en-US" sz="1800" dirty="0">
              <a:solidFill>
                <a:srgbClr val="797979"/>
              </a:solidFill>
              <a:latin typeface="Calibri" panose="020F0502020204030204" pitchFamily="34" charset="0"/>
            </a:endParaRPr>
          </a:p>
          <a:p>
            <a:pPr eaLnBrk="0" fontAlgn="base" hangingPunct="0">
              <a:spcBef>
                <a:spcPct val="20000"/>
              </a:spcBef>
              <a:spcAft>
                <a:spcPct val="0"/>
              </a:spcAft>
              <a:buSzPct val="75000"/>
            </a:pPr>
            <a:r>
              <a:rPr lang="en-CA" altLang="en-US" sz="1800" dirty="0">
                <a:solidFill>
                  <a:srgbClr val="797979"/>
                </a:solidFill>
                <a:latin typeface="Calibri" panose="020F0502020204030204" pitchFamily="34" charset="0"/>
              </a:rPr>
              <a:t>Sean Polreis</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9144000" cy="3883820"/>
          </a:xfrm>
          <a:prstGeom prst="rect">
            <a:avLst/>
          </a:prstGeom>
        </p:spPr>
      </p:pic>
    </p:spTree>
    <p:extLst>
      <p:ext uri="{BB962C8B-B14F-4D97-AF65-F5344CB8AC3E}">
        <p14:creationId xmlns:p14="http://schemas.microsoft.com/office/powerpoint/2010/main" val="196796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34" y="242723"/>
            <a:ext cx="8550275" cy="609600"/>
          </a:xfrm>
        </p:spPr>
        <p:txBody>
          <a:bodyPr/>
          <a:lstStyle/>
          <a:p>
            <a:r>
              <a:rPr lang="en-US" dirty="0"/>
              <a:t>Biology of bias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28573"/>
          <a:stretch/>
        </p:blipFill>
        <p:spPr>
          <a:xfrm>
            <a:off x="2332082" y="2429804"/>
            <a:ext cx="4153787" cy="3901506"/>
          </a:xfrm>
        </p:spPr>
      </p:pic>
      <p:sp>
        <p:nvSpPr>
          <p:cNvPr id="5" name="TextBox 4"/>
          <p:cNvSpPr txBox="1"/>
          <p:nvPr/>
        </p:nvSpPr>
        <p:spPr>
          <a:xfrm>
            <a:off x="221126" y="898238"/>
            <a:ext cx="3161414" cy="1692771"/>
          </a:xfrm>
          <a:prstGeom prst="rect">
            <a:avLst/>
          </a:prstGeom>
          <a:noFill/>
        </p:spPr>
        <p:txBody>
          <a:bodyPr wrap="square" rtlCol="0">
            <a:spAutoFit/>
          </a:bodyPr>
          <a:lstStyle/>
          <a:p>
            <a:pPr algn="ctr" defTabSz="457200"/>
            <a:r>
              <a:rPr lang="en-US" sz="3200" b="1" dirty="0">
                <a:solidFill>
                  <a:srgbClr val="000000"/>
                </a:solidFill>
                <a:latin typeface="Calibri" panose="020F0502020204030204" pitchFamily="34" charset="0"/>
                <a:cs typeface="Calibri" panose="020F0502020204030204" pitchFamily="34" charset="0"/>
              </a:rPr>
              <a:t>Automatic brain</a:t>
            </a:r>
          </a:p>
          <a:p>
            <a:pPr algn="ctr" defTabSz="457200"/>
            <a:r>
              <a:rPr lang="en-US" sz="2400" dirty="0">
                <a:solidFill>
                  <a:srgbClr val="000000"/>
                </a:solidFill>
                <a:latin typeface="Calibri" panose="020F0502020204030204" pitchFamily="34" charset="0"/>
                <a:cs typeface="Calibri" panose="020F0502020204030204" pitchFamily="34" charset="0"/>
              </a:rPr>
              <a:t>Amygdala</a:t>
            </a:r>
          </a:p>
          <a:p>
            <a:pPr algn="ctr" defTabSz="457200"/>
            <a:r>
              <a:rPr lang="en-US" sz="2400" dirty="0">
                <a:solidFill>
                  <a:srgbClr val="000000"/>
                </a:solidFill>
                <a:latin typeface="Calibri" panose="020F0502020204030204" pitchFamily="34" charset="0"/>
                <a:cs typeface="Calibri" panose="020F0502020204030204" pitchFamily="34" charset="0"/>
              </a:rPr>
              <a:t>Hippocampus</a:t>
            </a:r>
          </a:p>
          <a:p>
            <a:pPr algn="ctr" defTabSz="457200"/>
            <a:r>
              <a:rPr lang="en-US" sz="2400" dirty="0">
                <a:solidFill>
                  <a:srgbClr val="000000"/>
                </a:solidFill>
                <a:latin typeface="Calibri" panose="020F0502020204030204" pitchFamily="34" charset="0"/>
                <a:cs typeface="Calibri" panose="020F0502020204030204" pitchFamily="34" charset="0"/>
              </a:rPr>
              <a:t>Hypothalamus</a:t>
            </a:r>
          </a:p>
        </p:txBody>
      </p:sp>
      <p:sp>
        <p:nvSpPr>
          <p:cNvPr id="6" name="TextBox 5"/>
          <p:cNvSpPr txBox="1"/>
          <p:nvPr/>
        </p:nvSpPr>
        <p:spPr>
          <a:xfrm>
            <a:off x="5628168" y="1186971"/>
            <a:ext cx="3062178" cy="954107"/>
          </a:xfrm>
          <a:prstGeom prst="rect">
            <a:avLst/>
          </a:prstGeom>
          <a:noFill/>
        </p:spPr>
        <p:txBody>
          <a:bodyPr wrap="square" rtlCol="0">
            <a:spAutoFit/>
          </a:bodyPr>
          <a:lstStyle/>
          <a:p>
            <a:pPr algn="ctr" defTabSz="457200"/>
            <a:r>
              <a:rPr lang="en-US" sz="3200" b="1" dirty="0">
                <a:solidFill>
                  <a:srgbClr val="000000"/>
                </a:solidFill>
                <a:latin typeface="Calibri" panose="020F0502020204030204" pitchFamily="34" charset="0"/>
                <a:cs typeface="Calibri" panose="020F0502020204030204" pitchFamily="34" charset="0"/>
              </a:rPr>
              <a:t>Deliberate brain</a:t>
            </a:r>
          </a:p>
          <a:p>
            <a:pPr algn="ctr" defTabSz="457200"/>
            <a:r>
              <a:rPr lang="en-US" sz="2400" dirty="0">
                <a:solidFill>
                  <a:srgbClr val="000000"/>
                </a:solidFill>
                <a:latin typeface="Calibri" panose="020F0502020204030204" pitchFamily="34" charset="0"/>
                <a:cs typeface="Calibri" panose="020F0502020204030204" pitchFamily="34" charset="0"/>
              </a:rPr>
              <a:t>Neocortex</a:t>
            </a:r>
          </a:p>
        </p:txBody>
      </p:sp>
      <p:sp>
        <p:nvSpPr>
          <p:cNvPr id="7" name="Oval 6"/>
          <p:cNvSpPr/>
          <p:nvPr/>
        </p:nvSpPr>
        <p:spPr bwMode="auto">
          <a:xfrm>
            <a:off x="3954498" y="4248328"/>
            <a:ext cx="956930" cy="996560"/>
          </a:xfrm>
          <a:prstGeom prst="ellipse">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cxnSp>
        <p:nvCxnSpPr>
          <p:cNvPr id="9" name="Straight Arrow Connector 8"/>
          <p:cNvCxnSpPr/>
          <p:nvPr/>
        </p:nvCxnSpPr>
        <p:spPr bwMode="auto">
          <a:xfrm flipH="1" flipV="1">
            <a:off x="2431312" y="2595542"/>
            <a:ext cx="1750828" cy="170710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12" name="Straight Arrow Connector 11"/>
          <p:cNvCxnSpPr/>
          <p:nvPr/>
        </p:nvCxnSpPr>
        <p:spPr bwMode="auto">
          <a:xfrm flipV="1">
            <a:off x="4911436" y="2171790"/>
            <a:ext cx="1574433" cy="102506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3" name="TextBox 2"/>
          <p:cNvSpPr txBox="1"/>
          <p:nvPr/>
        </p:nvSpPr>
        <p:spPr>
          <a:xfrm>
            <a:off x="301309" y="3196856"/>
            <a:ext cx="1894655" cy="1938992"/>
          </a:xfrm>
          <a:prstGeom prst="rect">
            <a:avLst/>
          </a:prstGeom>
          <a:noFill/>
          <a:ln w="57150">
            <a:solidFill>
              <a:srgbClr val="FF0000"/>
            </a:solidFill>
          </a:ln>
        </p:spPr>
        <p:txBody>
          <a:bodyPr wrap="square" rtlCol="0">
            <a:spAutoFit/>
          </a:bodyPr>
          <a:lstStyle/>
          <a:p>
            <a:pPr algn="ctr" defTabSz="457200"/>
            <a:r>
              <a:rPr lang="en-US" sz="2400" dirty="0">
                <a:solidFill>
                  <a:srgbClr val="000000"/>
                </a:solidFill>
                <a:latin typeface="Calibri" panose="020F0502020204030204" pitchFamily="34" charset="0"/>
                <a:cs typeface="Calibri" panose="020F0502020204030204" pitchFamily="34" charset="0"/>
              </a:rPr>
              <a:t>Unconscious bias comes from here (pre-reflective)</a:t>
            </a:r>
          </a:p>
        </p:txBody>
      </p:sp>
      <p:cxnSp>
        <p:nvCxnSpPr>
          <p:cNvPr id="10" name="Straight Arrow Connector 9"/>
          <p:cNvCxnSpPr/>
          <p:nvPr/>
        </p:nvCxnSpPr>
        <p:spPr bwMode="auto">
          <a:xfrm flipV="1">
            <a:off x="525926" y="1454727"/>
            <a:ext cx="0" cy="161664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1406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1000"/>
                                        <p:tgtEl>
                                          <p:spTgt spid="6">
                                            <p:txEl>
                                              <p:pRg st="1" end="1"/>
                                            </p:txEl>
                                          </p:spTgt>
                                        </p:tgtEl>
                                      </p:cBhvr>
                                    </p:animEffect>
                                    <p:anim calcmode="lin" valueType="num">
                                      <p:cBhvr>
                                        <p:cTn id="4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Where do our biases come from?</a:t>
            </a:r>
          </a:p>
        </p:txBody>
      </p:sp>
      <p:sp>
        <p:nvSpPr>
          <p:cNvPr id="3" name="Content Placeholder 2"/>
          <p:cNvSpPr>
            <a:spLocks noGrp="1"/>
          </p:cNvSpPr>
          <p:nvPr>
            <p:ph idx="1"/>
          </p:nvPr>
        </p:nvSpPr>
        <p:spPr>
          <a:xfrm>
            <a:off x="110909" y="1655781"/>
            <a:ext cx="8667970" cy="5105400"/>
          </a:xfrm>
        </p:spPr>
        <p:txBody>
          <a:bodyPr/>
          <a:lstStyle/>
          <a:p>
            <a:r>
              <a:rPr lang="en-US"/>
              <a:t>Experiences</a:t>
            </a:r>
          </a:p>
          <a:p>
            <a:pPr lvl="1"/>
            <a:r>
              <a:rPr lang="en-US"/>
              <a:t>Real life, movies, books, games, media, education, etc.</a:t>
            </a:r>
            <a:endParaRPr lang="en-US" sz="1800"/>
          </a:p>
          <a:p>
            <a:r>
              <a:rPr lang="en-US"/>
              <a:t>Culture</a:t>
            </a:r>
          </a:p>
          <a:p>
            <a:pPr lvl="1"/>
            <a:r>
              <a:rPr lang="en-US"/>
              <a:t>Broad &amp; sub-culture groups (ex: urban/rural)</a:t>
            </a:r>
          </a:p>
          <a:p>
            <a:pPr lvl="1"/>
            <a:r>
              <a:rPr lang="en-US"/>
              <a:t>Identities (ex: music, hobbies, beliefs, etc.)</a:t>
            </a:r>
            <a:endParaRPr lang="en-US" sz="1800"/>
          </a:p>
          <a:p>
            <a:r>
              <a:rPr lang="en-US"/>
              <a:t>Context</a:t>
            </a:r>
          </a:p>
          <a:p>
            <a:pPr lvl="1"/>
            <a:r>
              <a:rPr lang="en-US"/>
              <a:t>Place &amp; time </a:t>
            </a:r>
          </a:p>
        </p:txBody>
      </p:sp>
    </p:spTree>
    <p:extLst>
      <p:ext uri="{BB962C8B-B14F-4D97-AF65-F5344CB8AC3E}">
        <p14:creationId xmlns:p14="http://schemas.microsoft.com/office/powerpoint/2010/main" val="88511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8624-ED1C-3052-9FD9-63017008368C}"/>
              </a:ext>
            </a:extLst>
          </p:cNvPr>
          <p:cNvSpPr>
            <a:spLocks noGrp="1"/>
          </p:cNvSpPr>
          <p:nvPr>
            <p:ph type="title"/>
          </p:nvPr>
        </p:nvSpPr>
        <p:spPr>
          <a:xfrm>
            <a:off x="172876" y="3429002"/>
            <a:ext cx="3258094" cy="2098637"/>
          </a:xfrm>
        </p:spPr>
        <p:txBody>
          <a:bodyPr/>
          <a:lstStyle/>
          <a:p>
            <a:r>
              <a:rPr lang="en-US" dirty="0"/>
              <a:t>My experiences growing up</a:t>
            </a:r>
          </a:p>
        </p:txBody>
      </p:sp>
      <p:pic>
        <p:nvPicPr>
          <p:cNvPr id="5" name="Picture 4" descr="An aerial view of a farm&#10;&#10;Description automatically generated">
            <a:extLst>
              <a:ext uri="{FF2B5EF4-FFF2-40B4-BE49-F238E27FC236}">
                <a16:creationId xmlns:a16="http://schemas.microsoft.com/office/drawing/2014/main" id="{64E4CF87-B5AF-F055-0D50-3F731C819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339" y="2608731"/>
            <a:ext cx="5665695" cy="4249271"/>
          </a:xfrm>
          <a:prstGeom prst="rect">
            <a:avLst/>
          </a:prstGeom>
          <a:ln>
            <a:noFill/>
          </a:ln>
          <a:effectLst>
            <a:softEdge rad="112500"/>
          </a:effectLst>
        </p:spPr>
      </p:pic>
      <p:pic>
        <p:nvPicPr>
          <p:cNvPr id="7" name="Picture 6" descr="A large field with a barn and trees&#10;&#10;Description automatically generated with medium confidence">
            <a:extLst>
              <a:ext uri="{FF2B5EF4-FFF2-40B4-BE49-F238E27FC236}">
                <a16:creationId xmlns:a16="http://schemas.microsoft.com/office/drawing/2014/main" id="{5D8162CE-1BFA-DB95-91F5-A23F8D932D60}"/>
              </a:ext>
            </a:extLst>
          </p:cNvPr>
          <p:cNvPicPr>
            <a:picLocks noChangeAspect="1"/>
          </p:cNvPicPr>
          <p:nvPr/>
        </p:nvPicPr>
        <p:blipFill rotWithShape="1">
          <a:blip r:embed="rId3">
            <a:extLst>
              <a:ext uri="{28A0092B-C50C-407E-A947-70E740481C1C}">
                <a14:useLocalDpi xmlns:a14="http://schemas.microsoft.com/office/drawing/2010/main" val="0"/>
              </a:ext>
            </a:extLst>
          </a:blip>
          <a:srcRect l="2451" t="6902" r="4709" b="4000"/>
          <a:stretch/>
        </p:blipFill>
        <p:spPr>
          <a:xfrm>
            <a:off x="2" y="0"/>
            <a:ext cx="3573887" cy="2743200"/>
          </a:xfrm>
          <a:prstGeom prst="rect">
            <a:avLst/>
          </a:prstGeom>
          <a:ln>
            <a:noFill/>
          </a:ln>
          <a:effectLst>
            <a:softEdge rad="112500"/>
          </a:effectLst>
        </p:spPr>
      </p:pic>
      <p:pic>
        <p:nvPicPr>
          <p:cNvPr id="8" name="Picture 7">
            <a:extLst>
              <a:ext uri="{FF2B5EF4-FFF2-40B4-BE49-F238E27FC236}">
                <a16:creationId xmlns:a16="http://schemas.microsoft.com/office/drawing/2014/main" id="{3DE8B7D5-F6B4-38DD-2509-4D3203161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765" y="0"/>
            <a:ext cx="3496234" cy="2622176"/>
          </a:xfrm>
          <a:prstGeom prst="rect">
            <a:avLst/>
          </a:prstGeom>
          <a:ln>
            <a:noFill/>
          </a:ln>
          <a:effectLst>
            <a:softEdge rad="112500"/>
          </a:effectLst>
        </p:spPr>
      </p:pic>
      <p:sp>
        <p:nvSpPr>
          <p:cNvPr id="3" name="TextBox 2">
            <a:extLst>
              <a:ext uri="{FF2B5EF4-FFF2-40B4-BE49-F238E27FC236}">
                <a16:creationId xmlns:a16="http://schemas.microsoft.com/office/drawing/2014/main" id="{95FDD536-1378-EF4A-3EC2-D60E14412738}"/>
              </a:ext>
            </a:extLst>
          </p:cNvPr>
          <p:cNvSpPr txBox="1"/>
          <p:nvPr/>
        </p:nvSpPr>
        <p:spPr>
          <a:xfrm>
            <a:off x="5807139" y="6061987"/>
            <a:ext cx="3470260" cy="646331"/>
          </a:xfrm>
          <a:prstGeom prst="rect">
            <a:avLst/>
          </a:prstGeom>
          <a:noFill/>
        </p:spPr>
        <p:txBody>
          <a:bodyPr wrap="square" rtlCol="0">
            <a:spAutoFit/>
          </a:bodyPr>
          <a:lstStyle/>
          <a:p>
            <a:pPr algn="ctr">
              <a:defRPr/>
            </a:pPr>
            <a:r>
              <a:rPr lang="en-US" dirty="0">
                <a:solidFill>
                  <a:srgbClr val="FFFFFF"/>
                </a:solidFill>
                <a:latin typeface="Calibri" panose="020F0502020204030204" pitchFamily="34" charset="0"/>
                <a:cs typeface="Calibri" panose="020F0502020204030204" pitchFamily="34" charset="0"/>
              </a:rPr>
              <a:t>Image courtesy Annaheim Rec Board Facebook Page</a:t>
            </a:r>
          </a:p>
        </p:txBody>
      </p:sp>
    </p:spTree>
    <p:extLst>
      <p:ext uri="{BB962C8B-B14F-4D97-AF65-F5344CB8AC3E}">
        <p14:creationId xmlns:p14="http://schemas.microsoft.com/office/powerpoint/2010/main" val="80931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61E1-D078-BC0D-5B4F-B70E80B01EFE}"/>
              </a:ext>
            </a:extLst>
          </p:cNvPr>
          <p:cNvSpPr>
            <a:spLocks noGrp="1"/>
          </p:cNvSpPr>
          <p:nvPr>
            <p:ph type="title"/>
          </p:nvPr>
        </p:nvSpPr>
        <p:spPr>
          <a:xfrm>
            <a:off x="5804634" y="1822939"/>
            <a:ext cx="3280753" cy="609600"/>
          </a:xfrm>
        </p:spPr>
        <p:txBody>
          <a:bodyPr/>
          <a:lstStyle/>
          <a:p>
            <a:r>
              <a:rPr lang="en-US" dirty="0"/>
              <a:t>Experiences</a:t>
            </a:r>
          </a:p>
        </p:txBody>
      </p:sp>
      <p:pic>
        <p:nvPicPr>
          <p:cNvPr id="4" name="Picture 3" descr="Application&#10;&#10;Description automatically generated">
            <a:extLst>
              <a:ext uri="{FF2B5EF4-FFF2-40B4-BE49-F238E27FC236}">
                <a16:creationId xmlns:a16="http://schemas.microsoft.com/office/drawing/2014/main" id="{9643F907-21E7-979E-D3C4-96CDA9579EB7}"/>
              </a:ext>
            </a:extLst>
          </p:cNvPr>
          <p:cNvPicPr>
            <a:picLocks noChangeAspect="1"/>
          </p:cNvPicPr>
          <p:nvPr/>
        </p:nvPicPr>
        <p:blipFill rotWithShape="1">
          <a:blip r:embed="rId3">
            <a:extLst>
              <a:ext uri="{28A0092B-C50C-407E-A947-70E740481C1C}">
                <a14:useLocalDpi xmlns:a14="http://schemas.microsoft.com/office/drawing/2010/main" val="0"/>
              </a:ext>
            </a:extLst>
          </a:blip>
          <a:srcRect l="11864" t="7328" r="15924" b="15662"/>
          <a:stretch/>
        </p:blipFill>
        <p:spPr>
          <a:xfrm>
            <a:off x="-70338" y="46892"/>
            <a:ext cx="5962745" cy="6858000"/>
          </a:xfrm>
          <a:prstGeom prst="rect">
            <a:avLst/>
          </a:prstGeom>
          <a:ln>
            <a:noFill/>
          </a:ln>
          <a:effectLst>
            <a:softEdge rad="112500"/>
          </a:effectLst>
        </p:spPr>
      </p:pic>
      <p:sp>
        <p:nvSpPr>
          <p:cNvPr id="7" name="TextBox 6">
            <a:extLst>
              <a:ext uri="{FF2B5EF4-FFF2-40B4-BE49-F238E27FC236}">
                <a16:creationId xmlns:a16="http://schemas.microsoft.com/office/drawing/2014/main" id="{3301E3CB-2C30-2B25-79F1-6BD022A7613C}"/>
              </a:ext>
            </a:extLst>
          </p:cNvPr>
          <p:cNvSpPr txBox="1">
            <a:spLocks noChangeArrowheads="1"/>
          </p:cNvSpPr>
          <p:nvPr/>
        </p:nvSpPr>
        <p:spPr bwMode="auto">
          <a:xfrm>
            <a:off x="3555522" y="797114"/>
            <a:ext cx="22491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None/>
            </a:pPr>
            <a:r>
              <a:rPr lang="en-US" altLang="en-US" sz="1400" dirty="0">
                <a:solidFill>
                  <a:srgbClr val="000000"/>
                </a:solidFill>
              </a:rPr>
              <a:t>© Andrews McMeel Syndication; Cornered by Mike Baldwin; 2/28/2023</a:t>
            </a:r>
          </a:p>
        </p:txBody>
      </p:sp>
    </p:spTree>
    <p:extLst>
      <p:ext uri="{BB962C8B-B14F-4D97-AF65-F5344CB8AC3E}">
        <p14:creationId xmlns:p14="http://schemas.microsoft.com/office/powerpoint/2010/main" val="155538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851" y="698993"/>
            <a:ext cx="2812310" cy="609600"/>
          </a:xfrm>
        </p:spPr>
        <p:txBody>
          <a:bodyPr/>
          <a:lstStyle/>
          <a:p>
            <a:r>
              <a:rPr lang="en-CA" dirty="0"/>
              <a:t>Culture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2352" y="321565"/>
            <a:ext cx="4144664" cy="6214870"/>
          </a:xfrm>
          <a:prstGeom prst="rect">
            <a:avLst/>
          </a:prstGeom>
          <a:ln>
            <a:noFill/>
          </a:ln>
          <a:effectLst>
            <a:softEdge rad="112500"/>
          </a:effectLst>
        </p:spPr>
      </p:pic>
      <p:sp>
        <p:nvSpPr>
          <p:cNvPr id="3" name="TextBox 2">
            <a:extLst>
              <a:ext uri="{FF2B5EF4-FFF2-40B4-BE49-F238E27FC236}">
                <a16:creationId xmlns:a16="http://schemas.microsoft.com/office/drawing/2014/main" id="{5ED8EA7E-DAAA-C4A1-E87A-725F260622CF}"/>
              </a:ext>
            </a:extLst>
          </p:cNvPr>
          <p:cNvSpPr txBox="1"/>
          <p:nvPr/>
        </p:nvSpPr>
        <p:spPr>
          <a:xfrm>
            <a:off x="4954499" y="2208121"/>
            <a:ext cx="3985014" cy="3046988"/>
          </a:xfrm>
          <a:prstGeom prst="rect">
            <a:avLst/>
          </a:prstGeom>
          <a:noFill/>
        </p:spPr>
        <p:txBody>
          <a:bodyPr wrap="square" rtlCol="0">
            <a:spAutoFit/>
          </a:bodyPr>
          <a:lstStyle/>
          <a:p>
            <a:pPr algn="ctr" defTabSz="457200"/>
            <a:r>
              <a:rPr lang="en-US" sz="3200" dirty="0">
                <a:solidFill>
                  <a:srgbClr val="000000"/>
                </a:solidFill>
                <a:latin typeface="Calibri" panose="020F0502020204030204" pitchFamily="34" charset="0"/>
                <a:cs typeface="Calibri" panose="020F0502020204030204" pitchFamily="34" charset="0"/>
              </a:rPr>
              <a:t>What are your associations with this posture?</a:t>
            </a:r>
          </a:p>
          <a:p>
            <a:pPr algn="ctr" defTabSz="457200"/>
            <a:r>
              <a:rPr lang="en-US" sz="3200" dirty="0">
                <a:solidFill>
                  <a:srgbClr val="000000"/>
                </a:solidFill>
                <a:latin typeface="Calibri" panose="020F0502020204030204" pitchFamily="34" charset="0"/>
                <a:cs typeface="Calibri" panose="020F0502020204030204" pitchFamily="34" charset="0"/>
              </a:rPr>
              <a:t>Can you think of other possible cultural  influences?</a:t>
            </a:r>
          </a:p>
        </p:txBody>
      </p:sp>
    </p:spTree>
    <p:extLst>
      <p:ext uri="{BB962C8B-B14F-4D97-AF65-F5344CB8AC3E}">
        <p14:creationId xmlns:p14="http://schemas.microsoft.com/office/powerpoint/2010/main" val="324826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831E-0E55-7F1F-7641-91642421E403}"/>
              </a:ext>
            </a:extLst>
          </p:cNvPr>
          <p:cNvSpPr>
            <a:spLocks noGrp="1"/>
          </p:cNvSpPr>
          <p:nvPr>
            <p:ph type="title"/>
          </p:nvPr>
        </p:nvSpPr>
        <p:spPr>
          <a:xfrm>
            <a:off x="803150" y="933000"/>
            <a:ext cx="3721607" cy="609600"/>
          </a:xfrm>
        </p:spPr>
        <p:txBody>
          <a:bodyPr/>
          <a:lstStyle/>
          <a:p>
            <a:r>
              <a:rPr lang="en-US" dirty="0"/>
              <a:t>Context</a:t>
            </a:r>
          </a:p>
        </p:txBody>
      </p:sp>
      <p:sp>
        <p:nvSpPr>
          <p:cNvPr id="3" name="Content Placeholder 2">
            <a:extLst>
              <a:ext uri="{FF2B5EF4-FFF2-40B4-BE49-F238E27FC236}">
                <a16:creationId xmlns:a16="http://schemas.microsoft.com/office/drawing/2014/main" id="{FB392FD7-05D6-8B1A-40C9-B06CBC074803}"/>
              </a:ext>
            </a:extLst>
          </p:cNvPr>
          <p:cNvSpPr>
            <a:spLocks noGrp="1"/>
          </p:cNvSpPr>
          <p:nvPr>
            <p:ph idx="1"/>
          </p:nvPr>
        </p:nvSpPr>
        <p:spPr>
          <a:xfrm>
            <a:off x="-1" y="2535163"/>
            <a:ext cx="9241536" cy="1394566"/>
          </a:xfrm>
        </p:spPr>
        <p:txBody>
          <a:bodyPr/>
          <a:lstStyle/>
          <a:p>
            <a:r>
              <a:rPr lang="en-US" dirty="0"/>
              <a:t>Different association in terms of dress, language, courtesy, etc.</a:t>
            </a:r>
          </a:p>
        </p:txBody>
      </p:sp>
      <p:pic>
        <p:nvPicPr>
          <p:cNvPr id="4" name="Picture 3" descr="A large crowd of people in a stadium&#10;&#10;Description automatically generated with low confidence">
            <a:hlinkClick r:id="rId2"/>
            <a:extLst>
              <a:ext uri="{FF2B5EF4-FFF2-40B4-BE49-F238E27FC236}">
                <a16:creationId xmlns:a16="http://schemas.microsoft.com/office/drawing/2014/main" id="{3CCF4B65-ABB5-D854-5DCE-A5CDE08F8E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973258"/>
            <a:ext cx="6949441" cy="2884742"/>
          </a:xfrm>
          <a:prstGeom prst="rect">
            <a:avLst/>
          </a:prstGeom>
          <a:ln>
            <a:noFill/>
          </a:ln>
          <a:effectLst>
            <a:softEdge rad="112500"/>
          </a:effectLst>
        </p:spPr>
      </p:pic>
      <p:sp>
        <p:nvSpPr>
          <p:cNvPr id="5" name="TextBox 4">
            <a:extLst>
              <a:ext uri="{FF2B5EF4-FFF2-40B4-BE49-F238E27FC236}">
                <a16:creationId xmlns:a16="http://schemas.microsoft.com/office/drawing/2014/main" id="{7FDF9D3F-67C7-78D9-A800-C1D9DCC48B56}"/>
              </a:ext>
            </a:extLst>
          </p:cNvPr>
          <p:cNvSpPr txBox="1"/>
          <p:nvPr/>
        </p:nvSpPr>
        <p:spPr>
          <a:xfrm>
            <a:off x="-756119" y="3710834"/>
            <a:ext cx="4252354" cy="369332"/>
          </a:xfrm>
          <a:prstGeom prst="rect">
            <a:avLst/>
          </a:prstGeom>
          <a:noFill/>
        </p:spPr>
        <p:txBody>
          <a:bodyPr wrap="square" rtlCol="0">
            <a:spAutoFit/>
          </a:bodyPr>
          <a:lstStyle/>
          <a:p>
            <a:pPr algn="ctr"/>
            <a:r>
              <a:rPr lang="en-US" dirty="0">
                <a:solidFill>
                  <a:srgbClr val="000000"/>
                </a:solidFill>
                <a:latin typeface="Calibri" panose="020F0502020204030204" pitchFamily="34" charset="0"/>
                <a:cs typeface="Calibri" panose="020F0502020204030204" pitchFamily="34" charset="0"/>
              </a:rPr>
              <a:t>Image courtesy pixabay</a:t>
            </a:r>
          </a:p>
        </p:txBody>
      </p:sp>
      <p:pic>
        <p:nvPicPr>
          <p:cNvPr id="7" name="Picture 6" descr="Two people sitting at a table&#10;&#10;Description automatically generated with medium confidence">
            <a:extLst>
              <a:ext uri="{FF2B5EF4-FFF2-40B4-BE49-F238E27FC236}">
                <a16:creationId xmlns:a16="http://schemas.microsoft.com/office/drawing/2014/main" id="{44F0BE9C-21F9-6952-D015-42700C2F8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481" y="0"/>
            <a:ext cx="4069521" cy="2706624"/>
          </a:xfrm>
          <a:prstGeom prst="rect">
            <a:avLst/>
          </a:prstGeom>
          <a:ln>
            <a:noFill/>
          </a:ln>
          <a:effectLst>
            <a:softEdge rad="112500"/>
          </a:effectLst>
        </p:spPr>
      </p:pic>
    </p:spTree>
    <p:extLst>
      <p:ext uri="{BB962C8B-B14F-4D97-AF65-F5344CB8AC3E}">
        <p14:creationId xmlns:p14="http://schemas.microsoft.com/office/powerpoint/2010/main" val="24669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4D9F-3EBE-62A8-E950-886A4016599B}"/>
              </a:ext>
            </a:extLst>
          </p:cNvPr>
          <p:cNvSpPr>
            <a:spLocks noGrp="1"/>
          </p:cNvSpPr>
          <p:nvPr>
            <p:ph type="title"/>
          </p:nvPr>
        </p:nvSpPr>
        <p:spPr/>
        <p:txBody>
          <a:bodyPr/>
          <a:lstStyle/>
          <a:p>
            <a:r>
              <a:rPr lang="en-US" dirty="0"/>
              <a:t>What does a doctor look like?</a:t>
            </a:r>
          </a:p>
        </p:txBody>
      </p:sp>
      <p:pic>
        <p:nvPicPr>
          <p:cNvPr id="5" name="Picture 4" descr="A collage of people&#10;&#10;Description automatically generated with medium confidence">
            <a:extLst>
              <a:ext uri="{FF2B5EF4-FFF2-40B4-BE49-F238E27FC236}">
                <a16:creationId xmlns:a16="http://schemas.microsoft.com/office/drawing/2014/main" id="{28F63673-03EA-82B1-B87B-570F8FAC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762" y="1705232"/>
            <a:ext cx="5057376" cy="5060298"/>
          </a:xfrm>
          <a:prstGeom prst="rect">
            <a:avLst/>
          </a:prstGeom>
          <a:ln>
            <a:noFill/>
          </a:ln>
          <a:effectLst>
            <a:softEdge rad="112500"/>
          </a:effectLst>
        </p:spPr>
      </p:pic>
    </p:spTree>
    <p:extLst>
      <p:ext uri="{BB962C8B-B14F-4D97-AF65-F5344CB8AC3E}">
        <p14:creationId xmlns:p14="http://schemas.microsoft.com/office/powerpoint/2010/main" val="4626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1E7C-0599-48EF-BF8C-58AD6B6FACAC}"/>
              </a:ext>
            </a:extLst>
          </p:cNvPr>
          <p:cNvSpPr>
            <a:spLocks noGrp="1"/>
          </p:cNvSpPr>
          <p:nvPr>
            <p:ph type="title"/>
          </p:nvPr>
        </p:nvSpPr>
        <p:spPr>
          <a:xfrm>
            <a:off x="193436" y="709246"/>
            <a:ext cx="8550275" cy="609600"/>
          </a:xfrm>
        </p:spPr>
        <p:txBody>
          <a:bodyPr/>
          <a:lstStyle/>
          <a:p>
            <a:r>
              <a:rPr lang="en-CA"/>
              <a:t>Surgeon riddle</a:t>
            </a:r>
            <a:endParaRPr lang="en-US"/>
          </a:p>
        </p:txBody>
      </p:sp>
      <p:pic>
        <p:nvPicPr>
          <p:cNvPr id="5" name="Picture 4" descr="Close-up of people working in a lab&#10;&#10;Description automatically generated with low confidence">
            <a:extLst>
              <a:ext uri="{FF2B5EF4-FFF2-40B4-BE49-F238E27FC236}">
                <a16:creationId xmlns:a16="http://schemas.microsoft.com/office/drawing/2014/main" id="{D4FAA645-33C4-4A24-BF0F-3BCFAC8C9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3584"/>
            <a:ext cx="7877908" cy="5254416"/>
          </a:xfrm>
          <a:prstGeom prst="rect">
            <a:avLst/>
          </a:prstGeom>
          <a:ln>
            <a:noFill/>
          </a:ln>
          <a:effectLst>
            <a:softEdge rad="112500"/>
          </a:effectLst>
        </p:spPr>
      </p:pic>
    </p:spTree>
    <p:extLst>
      <p:ext uri="{BB962C8B-B14F-4D97-AF65-F5344CB8AC3E}">
        <p14:creationId xmlns:p14="http://schemas.microsoft.com/office/powerpoint/2010/main" val="3539378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1E7C-0599-48EF-BF8C-58AD6B6FACAC}"/>
              </a:ext>
            </a:extLst>
          </p:cNvPr>
          <p:cNvSpPr>
            <a:spLocks noGrp="1"/>
          </p:cNvSpPr>
          <p:nvPr>
            <p:ph type="title"/>
          </p:nvPr>
        </p:nvSpPr>
        <p:spPr>
          <a:xfrm>
            <a:off x="134822" y="134816"/>
            <a:ext cx="8550275" cy="609600"/>
          </a:xfrm>
        </p:spPr>
        <p:txBody>
          <a:bodyPr/>
          <a:lstStyle/>
          <a:p>
            <a:r>
              <a:rPr lang="en-CA"/>
              <a:t>Surgeon riddle</a:t>
            </a:r>
            <a:endParaRPr lang="en-US"/>
          </a:p>
        </p:txBody>
      </p:sp>
      <p:pic>
        <p:nvPicPr>
          <p:cNvPr id="5" name="Picture 4" descr="Close-up of people working in a lab&#10;&#10;Description automatically generated with low confidence">
            <a:extLst>
              <a:ext uri="{FF2B5EF4-FFF2-40B4-BE49-F238E27FC236}">
                <a16:creationId xmlns:a16="http://schemas.microsoft.com/office/drawing/2014/main" id="{D4FAA645-33C4-4A24-BF0F-3BCFAC8C9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9127"/>
            <a:ext cx="9144000" cy="6098875"/>
          </a:xfrm>
          <a:prstGeom prst="rect">
            <a:avLst/>
          </a:prstGeom>
          <a:ln>
            <a:noFill/>
          </a:ln>
          <a:effectLst>
            <a:softEdge rad="112500"/>
          </a:effectLst>
        </p:spPr>
      </p:pic>
      <p:sp>
        <p:nvSpPr>
          <p:cNvPr id="3" name="Rectangle 2">
            <a:extLst>
              <a:ext uri="{FF2B5EF4-FFF2-40B4-BE49-F238E27FC236}">
                <a16:creationId xmlns:a16="http://schemas.microsoft.com/office/drawing/2014/main" id="{E4F1ACAE-AA1D-47B3-9257-18D9EA94A466}"/>
              </a:ext>
            </a:extLst>
          </p:cNvPr>
          <p:cNvSpPr/>
          <p:nvPr/>
        </p:nvSpPr>
        <p:spPr bwMode="auto">
          <a:xfrm>
            <a:off x="0" y="744416"/>
            <a:ext cx="9144000" cy="6113584"/>
          </a:xfrm>
          <a:prstGeom prst="rect">
            <a:avLst/>
          </a:prstGeom>
          <a:solidFill>
            <a:srgbClr val="FFFFFF">
              <a:alpha val="8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4" name="TextBox 3">
            <a:extLst>
              <a:ext uri="{FF2B5EF4-FFF2-40B4-BE49-F238E27FC236}">
                <a16:creationId xmlns:a16="http://schemas.microsoft.com/office/drawing/2014/main" id="{1208AF95-5D85-4C97-8630-79194687593E}"/>
              </a:ext>
            </a:extLst>
          </p:cNvPr>
          <p:cNvSpPr txBox="1"/>
          <p:nvPr/>
        </p:nvSpPr>
        <p:spPr>
          <a:xfrm>
            <a:off x="114304" y="1908382"/>
            <a:ext cx="8915395" cy="3785652"/>
          </a:xfrm>
          <a:prstGeom prst="rect">
            <a:avLst/>
          </a:prstGeom>
          <a:noFill/>
        </p:spPr>
        <p:txBody>
          <a:bodyPr wrap="square" rtlCol="0">
            <a:spAutoFit/>
          </a:bodyPr>
          <a:lstStyle/>
          <a:p>
            <a:pPr algn="ctr"/>
            <a:r>
              <a:rPr lang="en-US" sz="4800">
                <a:solidFill>
                  <a:srgbClr val="000000"/>
                </a:solidFill>
                <a:latin typeface="Calibri" panose="020F0502020204030204" pitchFamily="34" charset="0"/>
                <a:cs typeface="Calibri" panose="020F0502020204030204" pitchFamily="34" charset="0"/>
              </a:rPr>
              <a:t>There’s a man and his son in a car crash. The father is killed &amp; the son rushed to hospital. The duty surgeon says: ‘I can’t operate; that boy is my son!’</a:t>
            </a:r>
          </a:p>
        </p:txBody>
      </p:sp>
      <p:sp>
        <p:nvSpPr>
          <p:cNvPr id="7" name="TextBox 6">
            <a:extLst>
              <a:ext uri="{FF2B5EF4-FFF2-40B4-BE49-F238E27FC236}">
                <a16:creationId xmlns:a16="http://schemas.microsoft.com/office/drawing/2014/main" id="{8058596F-927B-434B-AB95-6C5795C8FA66}"/>
              </a:ext>
            </a:extLst>
          </p:cNvPr>
          <p:cNvSpPr txBox="1"/>
          <p:nvPr/>
        </p:nvSpPr>
        <p:spPr>
          <a:xfrm>
            <a:off x="114302" y="6000884"/>
            <a:ext cx="8915394" cy="646331"/>
          </a:xfrm>
          <a:prstGeom prst="rect">
            <a:avLst/>
          </a:prstGeom>
          <a:noFill/>
        </p:spPr>
        <p:txBody>
          <a:bodyPr wrap="square">
            <a:spAutoFit/>
          </a:bodyPr>
          <a:lstStyle/>
          <a:p>
            <a:pPr algn="ctr"/>
            <a:r>
              <a:rPr lang="en-US">
                <a:solidFill>
                  <a:srgbClr val="000000"/>
                </a:solidFill>
                <a:latin typeface="Calibri" panose="020F0502020204030204" pitchFamily="34" charset="0"/>
                <a:cs typeface="Calibri" panose="020F0502020204030204" pitchFamily="34" charset="0"/>
              </a:rPr>
              <a:t>Belle, D., </a:t>
            </a:r>
            <a:r>
              <a:rPr lang="en-US" err="1">
                <a:solidFill>
                  <a:srgbClr val="000000"/>
                </a:solidFill>
                <a:latin typeface="Calibri" panose="020F0502020204030204" pitchFamily="34" charset="0"/>
                <a:cs typeface="Calibri" panose="020F0502020204030204" pitchFamily="34" charset="0"/>
              </a:rPr>
              <a:t>Tartarilla</a:t>
            </a:r>
            <a:r>
              <a:rPr lang="en-US">
                <a:solidFill>
                  <a:srgbClr val="000000"/>
                </a:solidFill>
                <a:latin typeface="Calibri" panose="020F0502020204030204" pitchFamily="34" charset="0"/>
                <a:cs typeface="Calibri" panose="020F0502020204030204" pitchFamily="34" charset="0"/>
              </a:rPr>
              <a:t>, A. B., </a:t>
            </a:r>
            <a:r>
              <a:rPr lang="en-US" err="1">
                <a:solidFill>
                  <a:srgbClr val="000000"/>
                </a:solidFill>
                <a:latin typeface="Calibri" panose="020F0502020204030204" pitchFamily="34" charset="0"/>
                <a:cs typeface="Calibri" panose="020F0502020204030204" pitchFamily="34" charset="0"/>
              </a:rPr>
              <a:t>Wapman</a:t>
            </a:r>
            <a:r>
              <a:rPr lang="en-US">
                <a:solidFill>
                  <a:srgbClr val="000000"/>
                </a:solidFill>
                <a:latin typeface="Calibri" panose="020F0502020204030204" pitchFamily="34" charset="0"/>
                <a:cs typeface="Calibri" panose="020F0502020204030204" pitchFamily="34" charset="0"/>
              </a:rPr>
              <a:t>, M., </a:t>
            </a:r>
            <a:r>
              <a:rPr lang="en-US" err="1">
                <a:solidFill>
                  <a:srgbClr val="000000"/>
                </a:solidFill>
                <a:latin typeface="Calibri" panose="020F0502020204030204" pitchFamily="34" charset="0"/>
                <a:cs typeface="Calibri" panose="020F0502020204030204" pitchFamily="34" charset="0"/>
              </a:rPr>
              <a:t>Schlieber</a:t>
            </a:r>
            <a:r>
              <a:rPr lang="en-US">
                <a:solidFill>
                  <a:srgbClr val="000000"/>
                </a:solidFill>
                <a:latin typeface="Calibri" panose="020F0502020204030204" pitchFamily="34" charset="0"/>
                <a:cs typeface="Calibri" panose="020F0502020204030204" pitchFamily="34" charset="0"/>
              </a:rPr>
              <a:t>, M., &amp; </a:t>
            </a:r>
            <a:r>
              <a:rPr lang="en-US" err="1">
                <a:solidFill>
                  <a:srgbClr val="000000"/>
                </a:solidFill>
                <a:latin typeface="Calibri" panose="020F0502020204030204" pitchFamily="34" charset="0"/>
                <a:cs typeface="Calibri" panose="020F0502020204030204" pitchFamily="34" charset="0"/>
              </a:rPr>
              <a:t>Mercurio</a:t>
            </a:r>
            <a:r>
              <a:rPr lang="en-US">
                <a:solidFill>
                  <a:srgbClr val="000000"/>
                </a:solidFill>
                <a:latin typeface="Calibri" panose="020F0502020204030204" pitchFamily="34" charset="0"/>
                <a:cs typeface="Calibri" panose="020F0502020204030204" pitchFamily="34" charset="0"/>
              </a:rPr>
              <a:t>, A. E. (2021). “I Can’t Operate, that Boy Is my Son!”: Gender Schemas and a Classic Riddle. Sex Roles, 1-11.</a:t>
            </a:r>
          </a:p>
        </p:txBody>
      </p:sp>
    </p:spTree>
    <p:extLst>
      <p:ext uri="{BB962C8B-B14F-4D97-AF65-F5344CB8AC3E}">
        <p14:creationId xmlns:p14="http://schemas.microsoft.com/office/powerpoint/2010/main" val="27351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246" y="-45156"/>
            <a:ext cx="6999111" cy="748041"/>
          </a:xfrm>
        </p:spPr>
        <p:txBody>
          <a:bodyPr/>
          <a:lstStyle/>
          <a:p>
            <a:r>
              <a:rPr lang="en-CA" sz="3200" dirty="0"/>
              <a:t>What does a doctor look like?</a:t>
            </a:r>
            <a:endParaRPr lang="en-US" sz="3200" dirty="0"/>
          </a:p>
        </p:txBody>
      </p:sp>
      <p:pic>
        <p:nvPicPr>
          <p:cNvPr id="8" name="Picture 7" descr="Graphical user interface, text, application&#10;&#10;Description automatically generated">
            <a:extLst>
              <a:ext uri="{FF2B5EF4-FFF2-40B4-BE49-F238E27FC236}">
                <a16:creationId xmlns:a16="http://schemas.microsoft.com/office/drawing/2014/main" id="{9EB4FE70-8DC9-DBA5-6A2F-CF15DE19FB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39" t="14597" b="46917"/>
          <a:stretch/>
        </p:blipFill>
        <p:spPr>
          <a:xfrm>
            <a:off x="380146" y="632083"/>
            <a:ext cx="4001845" cy="1877549"/>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BB43E36A-804E-8638-56C7-55A8E88B1A18}"/>
              </a:ext>
            </a:extLst>
          </p:cNvPr>
          <p:cNvPicPr>
            <a:picLocks noChangeAspect="1"/>
          </p:cNvPicPr>
          <p:nvPr/>
        </p:nvPicPr>
        <p:blipFill rotWithShape="1">
          <a:blip r:embed="rId4">
            <a:extLst>
              <a:ext uri="{28A0092B-C50C-407E-A947-70E740481C1C}">
                <a14:useLocalDpi xmlns:a14="http://schemas.microsoft.com/office/drawing/2010/main" val="0"/>
              </a:ext>
            </a:extLst>
          </a:blip>
          <a:srcRect l="17080" t="22920" r="2131"/>
          <a:stretch/>
        </p:blipFill>
        <p:spPr>
          <a:xfrm>
            <a:off x="79376" y="4043599"/>
            <a:ext cx="4001845" cy="2330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Text&#10;&#10;Description automatically generated">
            <a:extLst>
              <a:ext uri="{FF2B5EF4-FFF2-40B4-BE49-F238E27FC236}">
                <a16:creationId xmlns:a16="http://schemas.microsoft.com/office/drawing/2014/main" id="{D391B777-95E7-DDCA-C0CE-21A136EA3D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08" t="65192"/>
          <a:stretch/>
        </p:blipFill>
        <p:spPr>
          <a:xfrm>
            <a:off x="5062784" y="2595572"/>
            <a:ext cx="4001845" cy="1769633"/>
          </a:xfrm>
          <a:prstGeom prst="rect">
            <a:avLst/>
          </a:prstGeom>
          <a:ln>
            <a:noFill/>
          </a:ln>
          <a:effectLst>
            <a:outerShdw blurRad="190500" algn="tl" rotWithShape="0">
              <a:srgbClr val="000000">
                <a:alpha val="70000"/>
              </a:srgbClr>
            </a:outerShdw>
          </a:effectLst>
        </p:spPr>
      </p:pic>
      <p:pic>
        <p:nvPicPr>
          <p:cNvPr id="14" name="Picture 13" descr="Graphical user interface, text, application&#10;&#10;Description automatically generated">
            <a:extLst>
              <a:ext uri="{FF2B5EF4-FFF2-40B4-BE49-F238E27FC236}">
                <a16:creationId xmlns:a16="http://schemas.microsoft.com/office/drawing/2014/main" id="{ADEEDB76-209F-5B52-AA43-ADBF56CD52FA}"/>
              </a:ext>
            </a:extLst>
          </p:cNvPr>
          <p:cNvPicPr>
            <a:picLocks noChangeAspect="1"/>
          </p:cNvPicPr>
          <p:nvPr/>
        </p:nvPicPr>
        <p:blipFill rotWithShape="1">
          <a:blip r:embed="rId6">
            <a:extLst>
              <a:ext uri="{28A0092B-C50C-407E-A947-70E740481C1C}">
                <a14:useLocalDpi xmlns:a14="http://schemas.microsoft.com/office/drawing/2010/main" val="0"/>
              </a:ext>
            </a:extLst>
          </a:blip>
          <a:srcRect l="16900" t="26384" r="4693" b="15862"/>
          <a:stretch/>
        </p:blipFill>
        <p:spPr>
          <a:xfrm>
            <a:off x="4292301" y="5035288"/>
            <a:ext cx="4703050" cy="1693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Text&#10;&#10;Description automatically generated">
            <a:extLst>
              <a:ext uri="{FF2B5EF4-FFF2-40B4-BE49-F238E27FC236}">
                <a16:creationId xmlns:a16="http://schemas.microsoft.com/office/drawing/2014/main" id="{7586C90E-F38B-A634-9484-324005602B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08" t="15001" b="50191"/>
          <a:stretch/>
        </p:blipFill>
        <p:spPr>
          <a:xfrm>
            <a:off x="5062784" y="764412"/>
            <a:ext cx="4001845" cy="1769633"/>
          </a:xfrm>
          <a:prstGeom prst="rect">
            <a:avLst/>
          </a:prstGeom>
          <a:ln>
            <a:noFill/>
          </a:ln>
          <a:effectLst>
            <a:outerShdw blurRad="190500" algn="tl" rotWithShape="0">
              <a:srgbClr val="000000">
                <a:alpha val="70000"/>
              </a:srgbClr>
            </a:outerShdw>
          </a:effectLst>
        </p:spPr>
      </p:pic>
      <p:pic>
        <p:nvPicPr>
          <p:cNvPr id="16" name="Picture 15" descr="Graphical user interface, text, application&#10;&#10;Description automatically generated">
            <a:extLst>
              <a:ext uri="{FF2B5EF4-FFF2-40B4-BE49-F238E27FC236}">
                <a16:creationId xmlns:a16="http://schemas.microsoft.com/office/drawing/2014/main" id="{CC2235FB-BE9F-642B-2F05-08966BA389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39" t="66928" b="10333"/>
          <a:stretch/>
        </p:blipFill>
        <p:spPr>
          <a:xfrm>
            <a:off x="380146" y="2595572"/>
            <a:ext cx="4001845" cy="1109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595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5" y="583557"/>
            <a:ext cx="8550275" cy="609600"/>
          </a:xfrm>
        </p:spPr>
        <p:txBody>
          <a:bodyPr/>
          <a:lstStyle/>
          <a:p>
            <a:r>
              <a:rPr lang="en-CA" altLang="en-US">
                <a:latin typeface="Calibri" panose="020F0502020204030204" pitchFamily="34" charset="0"/>
                <a:ea typeface="ＭＳ Ｐゴシック" panose="020B0600070205080204" pitchFamily="34" charset="-128"/>
                <a:cs typeface="Calibri" panose="020F0502020204030204" pitchFamily="34" charset="0"/>
              </a:rPr>
              <a:t>Faculty/Presenter Disclosure</a:t>
            </a:r>
            <a:endParaRPr lang="en-US" altLang="en-US">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9459" name="Content Placeholder 1"/>
          <p:cNvSpPr>
            <a:spLocks noGrp="1"/>
          </p:cNvSpPr>
          <p:nvPr>
            <p:ph idx="1"/>
          </p:nvPr>
        </p:nvSpPr>
        <p:spPr>
          <a:xfrm>
            <a:off x="2" y="1586515"/>
            <a:ext cx="3637341" cy="4328089"/>
          </a:xfrm>
        </p:spPr>
        <p:txBody>
          <a:bodyPr/>
          <a:lstStyle/>
          <a:p>
            <a:r>
              <a:rPr lang="en-CA" altLang="en-US" dirty="0">
                <a:latin typeface="Calibri" panose="020F0502020204030204" pitchFamily="34" charset="0"/>
                <a:ea typeface="ＭＳ Ｐゴシック" panose="020B0600070205080204" pitchFamily="34" charset="-128"/>
                <a:cs typeface="Calibri" panose="020F0502020204030204" pitchFamily="34" charset="0"/>
              </a:rPr>
              <a:t>None</a:t>
            </a:r>
          </a:p>
          <a:p>
            <a:endParaRPr lang="en-CA" altLang="en-US" sz="800" dirty="0">
              <a:latin typeface="Calibri" panose="020F0502020204030204" pitchFamily="34" charset="0"/>
              <a:ea typeface="ＭＳ Ｐゴシック" panose="020B0600070205080204" pitchFamily="34" charset="-128"/>
              <a:cs typeface="Calibri" panose="020F0502020204030204" pitchFamily="34" charset="0"/>
            </a:endParaRPr>
          </a:p>
          <a:p>
            <a:r>
              <a:rPr lang="en-CA" altLang="en-US" dirty="0">
                <a:latin typeface="Calibri" panose="020F0502020204030204" pitchFamily="34" charset="0"/>
                <a:ea typeface="ＭＳ Ｐゴシック" panose="020B0600070205080204" pitchFamily="34" charset="-128"/>
                <a:cs typeface="Calibri" panose="020F0502020204030204" pitchFamily="34" charset="0"/>
              </a:rPr>
              <a:t>All images are attributed, PP stock, copied with permission, or from istockphoto.com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5196" y="1956123"/>
            <a:ext cx="5579297" cy="4901878"/>
          </a:xfrm>
          <a:prstGeom prst="rect">
            <a:avLst/>
          </a:prstGeom>
        </p:spPr>
      </p:pic>
      <p:sp>
        <p:nvSpPr>
          <p:cNvPr id="5" name="TextBox 4"/>
          <p:cNvSpPr txBox="1">
            <a:spLocks noChangeArrowheads="1"/>
          </p:cNvSpPr>
          <p:nvPr/>
        </p:nvSpPr>
        <p:spPr bwMode="auto">
          <a:xfrm>
            <a:off x="6018835" y="1586515"/>
            <a:ext cx="298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1400">
                <a:solidFill>
                  <a:srgbClr val="000000"/>
                </a:solidFill>
              </a:rPr>
              <a:t>Creative Commons © Hilda Bastian</a:t>
            </a:r>
          </a:p>
        </p:txBody>
      </p:sp>
    </p:spTree>
    <p:extLst>
      <p:ext uri="{BB962C8B-B14F-4D97-AF65-F5344CB8AC3E}">
        <p14:creationId xmlns:p14="http://schemas.microsoft.com/office/powerpoint/2010/main" val="330466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8" y="479029"/>
            <a:ext cx="8550275" cy="1545771"/>
          </a:xfrm>
        </p:spPr>
        <p:txBody>
          <a:bodyPr/>
          <a:lstStyle/>
          <a:p>
            <a:r>
              <a:rPr lang="en-CA"/>
              <a:t>Who do you think is the “ideal” doctor?</a:t>
            </a:r>
            <a:endParaRPr lang="en-US"/>
          </a:p>
        </p:txBody>
      </p:sp>
      <p:sp>
        <p:nvSpPr>
          <p:cNvPr id="3" name="Content Placeholder 2"/>
          <p:cNvSpPr>
            <a:spLocks noGrp="1"/>
          </p:cNvSpPr>
          <p:nvPr>
            <p:ph idx="1"/>
          </p:nvPr>
        </p:nvSpPr>
        <p:spPr>
          <a:xfrm>
            <a:off x="141518" y="2024798"/>
            <a:ext cx="8550275" cy="4575294"/>
          </a:xfrm>
        </p:spPr>
        <p:txBody>
          <a:bodyPr/>
          <a:lstStyle/>
          <a:p>
            <a:r>
              <a:rPr lang="en-CA"/>
              <a:t>Previous clinical experiences</a:t>
            </a:r>
          </a:p>
          <a:p>
            <a:endParaRPr lang="en-CA" sz="800"/>
          </a:p>
          <a:p>
            <a:r>
              <a:rPr lang="en-CA"/>
              <a:t>Traditional educational path vs. non-traditional</a:t>
            </a:r>
          </a:p>
          <a:p>
            <a:endParaRPr lang="en-CA" sz="800"/>
          </a:p>
          <a:p>
            <a:r>
              <a:rPr lang="en-CA"/>
              <a:t>Valuable life experiences</a:t>
            </a:r>
          </a:p>
          <a:p>
            <a:endParaRPr lang="en-CA" sz="800"/>
          </a:p>
          <a:p>
            <a:r>
              <a:rPr lang="en-CA"/>
              <a:t>Family situation</a:t>
            </a:r>
          </a:p>
          <a:p>
            <a:endParaRPr lang="en-CA" sz="800"/>
          </a:p>
          <a:p>
            <a:r>
              <a:rPr lang="en-CA"/>
              <a:t>Gender &amp; ethnicity</a:t>
            </a:r>
            <a:endParaRPr lang="en-US"/>
          </a:p>
        </p:txBody>
      </p:sp>
      <p:pic>
        <p:nvPicPr>
          <p:cNvPr id="4" name="Picture 3" descr="A picture containing window&#10;&#10;Description automatically generated">
            <a:extLst>
              <a:ext uri="{FF2B5EF4-FFF2-40B4-BE49-F238E27FC236}">
                <a16:creationId xmlns:a16="http://schemas.microsoft.com/office/drawing/2014/main" id="{B4BD9773-EC60-477D-A809-DAE747B11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1809" y="4354178"/>
            <a:ext cx="3752193" cy="2503823"/>
          </a:xfrm>
          <a:prstGeom prst="rect">
            <a:avLst/>
          </a:prstGeom>
          <a:ln>
            <a:noFill/>
          </a:ln>
          <a:effectLst>
            <a:softEdge rad="112500"/>
          </a:effectLst>
        </p:spPr>
      </p:pic>
    </p:spTree>
    <p:extLst>
      <p:ext uri="{BB962C8B-B14F-4D97-AF65-F5344CB8AC3E}">
        <p14:creationId xmlns:p14="http://schemas.microsoft.com/office/powerpoint/2010/main" val="155469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C4A8E-1B84-4386-15DA-8FEBDCF3FAA3}"/>
              </a:ext>
            </a:extLst>
          </p:cNvPr>
          <p:cNvSpPr>
            <a:spLocks noGrp="1"/>
          </p:cNvSpPr>
          <p:nvPr>
            <p:ph type="title"/>
          </p:nvPr>
        </p:nvSpPr>
        <p:spPr>
          <a:xfrm>
            <a:off x="296864" y="1184013"/>
            <a:ext cx="8550275" cy="2368024"/>
          </a:xfrm>
        </p:spPr>
        <p:txBody>
          <a:bodyPr/>
          <a:lstStyle/>
          <a:p>
            <a:r>
              <a:rPr lang="en-US" dirty="0"/>
              <a:t>Our unconscious biases are shaped by all our experiences</a:t>
            </a:r>
          </a:p>
        </p:txBody>
      </p:sp>
      <p:pic>
        <p:nvPicPr>
          <p:cNvPr id="7" name="Picture 6" descr="Graphical user interface, application&#10;&#10;Description automatically generated">
            <a:extLst>
              <a:ext uri="{FF2B5EF4-FFF2-40B4-BE49-F238E27FC236}">
                <a16:creationId xmlns:a16="http://schemas.microsoft.com/office/drawing/2014/main" id="{3C460834-881E-22D2-3884-AA064C160C13}"/>
              </a:ext>
            </a:extLst>
          </p:cNvPr>
          <p:cNvPicPr>
            <a:picLocks noChangeAspect="1"/>
          </p:cNvPicPr>
          <p:nvPr/>
        </p:nvPicPr>
        <p:blipFill rotWithShape="1">
          <a:blip r:embed="rId3">
            <a:extLst>
              <a:ext uri="{28A0092B-C50C-407E-A947-70E740481C1C}">
                <a14:useLocalDpi xmlns:a14="http://schemas.microsoft.com/office/drawing/2010/main" val="0"/>
              </a:ext>
            </a:extLst>
          </a:blip>
          <a:srcRect l="5367" t="16797" r="10320" b="22089"/>
          <a:stretch/>
        </p:blipFill>
        <p:spPr>
          <a:xfrm>
            <a:off x="1" y="4489977"/>
            <a:ext cx="9144000" cy="2368025"/>
          </a:xfrm>
          <a:prstGeom prst="rect">
            <a:avLst/>
          </a:prstGeom>
        </p:spPr>
      </p:pic>
      <p:sp>
        <p:nvSpPr>
          <p:cNvPr id="9" name="TextBox 8">
            <a:extLst>
              <a:ext uri="{FF2B5EF4-FFF2-40B4-BE49-F238E27FC236}">
                <a16:creationId xmlns:a16="http://schemas.microsoft.com/office/drawing/2014/main" id="{E52DE1F5-5189-C32C-421E-DAE7FA0C98FB}"/>
              </a:ext>
            </a:extLst>
          </p:cNvPr>
          <p:cNvSpPr txBox="1">
            <a:spLocks noChangeArrowheads="1"/>
          </p:cNvSpPr>
          <p:nvPr/>
        </p:nvSpPr>
        <p:spPr bwMode="auto">
          <a:xfrm>
            <a:off x="3311357" y="4301946"/>
            <a:ext cx="60503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400" dirty="0">
                <a:solidFill>
                  <a:srgbClr val="000000"/>
                </a:solidFill>
              </a:rPr>
              <a:t>© Andrews McMeel Syndication; Peanuts by Charles Schulz; 2/28/2023</a:t>
            </a:r>
          </a:p>
        </p:txBody>
      </p:sp>
      <p:sp>
        <p:nvSpPr>
          <p:cNvPr id="10" name="Oval 9">
            <a:extLst>
              <a:ext uri="{FF2B5EF4-FFF2-40B4-BE49-F238E27FC236}">
                <a16:creationId xmlns:a16="http://schemas.microsoft.com/office/drawing/2014/main" id="{085E592D-29BD-77B2-0643-9D6CB6313AE4}"/>
              </a:ext>
            </a:extLst>
          </p:cNvPr>
          <p:cNvSpPr/>
          <p:nvPr/>
        </p:nvSpPr>
        <p:spPr bwMode="auto">
          <a:xfrm>
            <a:off x="1186543" y="4789717"/>
            <a:ext cx="892626" cy="47412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11" name="Oval 10">
            <a:extLst>
              <a:ext uri="{FF2B5EF4-FFF2-40B4-BE49-F238E27FC236}">
                <a16:creationId xmlns:a16="http://schemas.microsoft.com/office/drawing/2014/main" id="{B1E4965D-2A7E-F210-57FD-854021BA62CF}"/>
              </a:ext>
            </a:extLst>
          </p:cNvPr>
          <p:cNvSpPr/>
          <p:nvPr/>
        </p:nvSpPr>
        <p:spPr bwMode="auto">
          <a:xfrm>
            <a:off x="2351314" y="4642381"/>
            <a:ext cx="381000" cy="30777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Tree>
    <p:extLst>
      <p:ext uri="{BB962C8B-B14F-4D97-AF65-F5344CB8AC3E}">
        <p14:creationId xmlns:p14="http://schemas.microsoft.com/office/powerpoint/2010/main" val="80199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5" name="Rectangle 4"/>
          <p:cNvSpPr/>
          <p:nvPr/>
        </p:nvSpPr>
        <p:spPr bwMode="auto">
          <a:xfrm>
            <a:off x="0" y="800307"/>
            <a:ext cx="9144000" cy="6102298"/>
          </a:xfrm>
          <a:prstGeom prst="rect">
            <a:avLst/>
          </a:prstGeom>
          <a:solidFill>
            <a:srgbClr val="FFFFFF">
              <a:alpha val="7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9" name="Title 1"/>
          <p:cNvSpPr txBox="1">
            <a:spLocks/>
          </p:cNvSpPr>
          <p:nvPr/>
        </p:nvSpPr>
        <p:spPr bwMode="auto">
          <a:xfrm>
            <a:off x="-88796" y="835365"/>
            <a:ext cx="8842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US" kern="0" dirty="0"/>
              <a:t>2) Impacts (types)</a:t>
            </a:r>
          </a:p>
        </p:txBody>
      </p:sp>
      <p:sp>
        <p:nvSpPr>
          <p:cNvPr id="10" name="TextBox 9"/>
          <p:cNvSpPr txBox="1"/>
          <p:nvPr/>
        </p:nvSpPr>
        <p:spPr>
          <a:xfrm>
            <a:off x="2" y="3173950"/>
            <a:ext cx="9143999" cy="2308324"/>
          </a:xfrm>
          <a:prstGeom prst="rect">
            <a:avLst/>
          </a:prstGeom>
          <a:noFill/>
        </p:spPr>
        <p:txBody>
          <a:bodyPr wrap="square" rtlCol="0">
            <a:spAutoFit/>
          </a:bodyPr>
          <a:lstStyle/>
          <a:p>
            <a:pPr algn="ctr"/>
            <a:r>
              <a:rPr lang="en-US" sz="7200" dirty="0">
                <a:solidFill>
                  <a:srgbClr val="000000"/>
                </a:solidFill>
                <a:latin typeface="Calibri" panose="020F0502020204030204" pitchFamily="34" charset="0"/>
                <a:cs typeface="Calibri" panose="020F0502020204030204" pitchFamily="34" charset="0"/>
              </a:rPr>
              <a:t>MMI, panel interviews, conversation circles</a:t>
            </a:r>
          </a:p>
        </p:txBody>
      </p:sp>
    </p:spTree>
    <p:extLst>
      <p:ext uri="{BB962C8B-B14F-4D97-AF65-F5344CB8AC3E}">
        <p14:creationId xmlns:p14="http://schemas.microsoft.com/office/powerpoint/2010/main" val="1739560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433251"/>
            <a:ext cx="9143999" cy="1813560"/>
          </a:xfrm>
        </p:spPr>
        <p:txBody>
          <a:bodyPr/>
          <a:lstStyle/>
          <a:p>
            <a:r>
              <a:rPr lang="en-CA" dirty="0"/>
              <a:t>How does unconscious bias influence behaviour?</a:t>
            </a:r>
            <a:endParaRPr lang="en-US" dirty="0"/>
          </a:p>
        </p:txBody>
      </p:sp>
      <p:sp>
        <p:nvSpPr>
          <p:cNvPr id="3" name="Content Placeholder 2"/>
          <p:cNvSpPr>
            <a:spLocks noGrp="1"/>
          </p:cNvSpPr>
          <p:nvPr>
            <p:ph idx="1"/>
          </p:nvPr>
        </p:nvSpPr>
        <p:spPr>
          <a:xfrm>
            <a:off x="198125" y="2043667"/>
            <a:ext cx="8550275" cy="4495800"/>
          </a:xfrm>
        </p:spPr>
        <p:txBody>
          <a:bodyPr/>
          <a:lstStyle/>
          <a:p>
            <a:r>
              <a:rPr lang="en-CA" dirty="0"/>
              <a:t>Voice inflection</a:t>
            </a:r>
          </a:p>
          <a:p>
            <a:r>
              <a:rPr lang="en-CA" dirty="0"/>
              <a:t>Non-verbal communication (ex: eye contact, smiling, physical proximity, etc.)</a:t>
            </a:r>
          </a:p>
          <a:p>
            <a:r>
              <a:rPr lang="en-CA" dirty="0"/>
              <a:t>Types of questions you ask</a:t>
            </a:r>
          </a:p>
          <a:p>
            <a:r>
              <a:rPr lang="en-CA" dirty="0"/>
              <a:t>Types of comments you make</a:t>
            </a:r>
          </a:p>
          <a:p>
            <a:r>
              <a:rPr lang="en-CA" dirty="0"/>
              <a:t>Demeanor</a:t>
            </a:r>
          </a:p>
          <a:p>
            <a:r>
              <a:rPr lang="en-CA" dirty="0"/>
              <a:t>Time spent</a:t>
            </a:r>
            <a:endParaRPr lang="en-US" dirty="0"/>
          </a:p>
        </p:txBody>
      </p:sp>
    </p:spTree>
    <p:extLst>
      <p:ext uri="{BB962C8B-B14F-4D97-AF65-F5344CB8AC3E}">
        <p14:creationId xmlns:p14="http://schemas.microsoft.com/office/powerpoint/2010/main" val="365699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Nonverbal communication</a:t>
            </a:r>
            <a:endParaRPr lang="en-US" dirty="0"/>
          </a:p>
        </p:txBody>
      </p:sp>
      <p:sp>
        <p:nvSpPr>
          <p:cNvPr id="3" name="Content Placeholder 2"/>
          <p:cNvSpPr>
            <a:spLocks noGrp="1"/>
          </p:cNvSpPr>
          <p:nvPr>
            <p:ph idx="1"/>
          </p:nvPr>
        </p:nvSpPr>
        <p:spPr/>
        <p:txBody>
          <a:bodyPr/>
          <a:lstStyle/>
          <a:p>
            <a:pPr marL="0" indent="0" fontAlgn="auto">
              <a:spcBef>
                <a:spcPts val="0"/>
              </a:spcBef>
              <a:spcAft>
                <a:spcPts val="0"/>
              </a:spcAft>
              <a:buSzTx/>
              <a:buNone/>
              <a:defRPr/>
            </a:pPr>
            <a:r>
              <a:rPr lang="en-US" sz="2000" dirty="0">
                <a:solidFill>
                  <a:srgbClr val="222222"/>
                </a:solidFill>
                <a:latin typeface="Arial" panose="020B0604020202020204" pitchFamily="34" charset="0"/>
              </a:rPr>
              <a:t>Elliott, A. M., Alexander, S. C., </a:t>
            </a:r>
            <a:r>
              <a:rPr lang="en-US" sz="2000" dirty="0" err="1">
                <a:solidFill>
                  <a:srgbClr val="222222"/>
                </a:solidFill>
                <a:latin typeface="Arial" panose="020B0604020202020204" pitchFamily="34" charset="0"/>
              </a:rPr>
              <a:t>Mescher</a:t>
            </a:r>
            <a:r>
              <a:rPr lang="en-US" sz="2000" dirty="0">
                <a:solidFill>
                  <a:srgbClr val="222222"/>
                </a:solidFill>
                <a:latin typeface="Arial" panose="020B0604020202020204" pitchFamily="34" charset="0"/>
              </a:rPr>
              <a:t>, C. A., Mohan, D., &amp; </a:t>
            </a:r>
            <a:r>
              <a:rPr lang="en-US" sz="2000" dirty="0" err="1">
                <a:solidFill>
                  <a:srgbClr val="222222"/>
                </a:solidFill>
                <a:latin typeface="Arial" panose="020B0604020202020204" pitchFamily="34" charset="0"/>
              </a:rPr>
              <a:t>Barnato</a:t>
            </a:r>
            <a:r>
              <a:rPr lang="en-US" sz="2000" dirty="0">
                <a:solidFill>
                  <a:srgbClr val="222222"/>
                </a:solidFill>
                <a:latin typeface="Arial" panose="020B0604020202020204" pitchFamily="34" charset="0"/>
              </a:rPr>
              <a:t>, A. E. (2016). Differences in physicians' verbal and nonverbal communication with black and white patients at the end of life. </a:t>
            </a:r>
            <a:r>
              <a:rPr lang="en-US" sz="2000" i="1" dirty="0">
                <a:solidFill>
                  <a:srgbClr val="222222"/>
                </a:solidFill>
                <a:latin typeface="Arial" panose="020B0604020202020204" pitchFamily="34" charset="0"/>
              </a:rPr>
              <a:t>Journal of pain and symptom management</a:t>
            </a:r>
            <a:r>
              <a:rPr lang="en-US" sz="2000" dirty="0">
                <a:solidFill>
                  <a:srgbClr val="222222"/>
                </a:solidFill>
                <a:latin typeface="Arial" panose="020B0604020202020204" pitchFamily="34" charset="0"/>
              </a:rPr>
              <a:t>, </a:t>
            </a:r>
            <a:r>
              <a:rPr lang="en-US" sz="2000" i="1" dirty="0">
                <a:solidFill>
                  <a:srgbClr val="222222"/>
                </a:solidFill>
                <a:latin typeface="Arial" panose="020B0604020202020204" pitchFamily="34" charset="0"/>
              </a:rPr>
              <a:t>51</a:t>
            </a:r>
            <a:r>
              <a:rPr lang="en-US" sz="2000" dirty="0">
                <a:solidFill>
                  <a:srgbClr val="222222"/>
                </a:solidFill>
                <a:latin typeface="Arial" panose="020B0604020202020204" pitchFamily="34" charset="0"/>
              </a:rPr>
              <a:t>(1), 1-8.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90373"/>
            <a:ext cx="9144000" cy="3467629"/>
          </a:xfrm>
          <a:prstGeom prst="rect">
            <a:avLst/>
          </a:prstGeom>
          <a:ln>
            <a:noFill/>
          </a:ln>
          <a:effectLst>
            <a:softEdge rad="112500"/>
          </a:effectLst>
        </p:spPr>
      </p:pic>
    </p:spTree>
    <p:extLst>
      <p:ext uri="{BB962C8B-B14F-4D97-AF65-F5344CB8AC3E}">
        <p14:creationId xmlns:p14="http://schemas.microsoft.com/office/powerpoint/2010/main" val="85358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ard Ross video clip for unconscious bias">
            <a:hlinkClick r:id="" action="ppaction://media"/>
            <a:extLst>
              <a:ext uri="{FF2B5EF4-FFF2-40B4-BE49-F238E27FC236}">
                <a16:creationId xmlns:a16="http://schemas.microsoft.com/office/drawing/2014/main" id="{BFB07E99-9D59-031A-BD3B-40521FC1AF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48EF1BCA-3CE0-3A1B-B0DC-1A1654507826}"/>
              </a:ext>
            </a:extLst>
          </p:cNvPr>
          <p:cNvSpPr txBox="1">
            <a:spLocks/>
          </p:cNvSpPr>
          <p:nvPr/>
        </p:nvSpPr>
        <p:spPr bwMode="auto">
          <a:xfrm>
            <a:off x="103073" y="247650"/>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pPr>
              <a:defRPr/>
            </a:pPr>
            <a:r>
              <a:rPr lang="en-CA" sz="4000" kern="0" dirty="0"/>
              <a:t>Howard Ross’s experience</a:t>
            </a:r>
            <a:endParaRPr lang="en-US" sz="4000" kern="0" dirty="0"/>
          </a:p>
        </p:txBody>
      </p:sp>
    </p:spTree>
    <p:extLst>
      <p:ext uri="{BB962C8B-B14F-4D97-AF65-F5344CB8AC3E}">
        <p14:creationId xmlns:p14="http://schemas.microsoft.com/office/powerpoint/2010/main" val="339056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60" y="292291"/>
            <a:ext cx="8550275" cy="695338"/>
          </a:xfrm>
        </p:spPr>
        <p:txBody>
          <a:bodyPr/>
          <a:lstStyle/>
          <a:p>
            <a:r>
              <a:rPr lang="en-US"/>
              <a:t>Affect heuristic bias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97" t="12109" r="4319" b="16274"/>
          <a:stretch/>
        </p:blipFill>
        <p:spPr>
          <a:xfrm>
            <a:off x="5" y="4052456"/>
            <a:ext cx="9172353" cy="2757054"/>
          </a:xfrm>
          <a:prstGeom prst="rect">
            <a:avLst/>
          </a:prstGeom>
        </p:spPr>
      </p:pic>
      <p:sp>
        <p:nvSpPr>
          <p:cNvPr id="7" name="TextBox 6"/>
          <p:cNvSpPr txBox="1"/>
          <p:nvPr/>
        </p:nvSpPr>
        <p:spPr>
          <a:xfrm>
            <a:off x="0" y="3744685"/>
            <a:ext cx="4024746" cy="307777"/>
          </a:xfrm>
          <a:prstGeom prst="rect">
            <a:avLst/>
          </a:prstGeom>
          <a:noFill/>
        </p:spPr>
        <p:txBody>
          <a:bodyPr wrap="square" rtlCol="0">
            <a:spAutoFit/>
          </a:bodyPr>
          <a:lstStyle/>
          <a:p>
            <a:pPr defTabSz="457200"/>
            <a:r>
              <a:rPr lang="en-CA" sz="1400">
                <a:solidFill>
                  <a:srgbClr val="000000"/>
                </a:solidFill>
                <a:latin typeface="Arial" panose="020B0604020202020204" pitchFamily="34" charset="0"/>
                <a:cs typeface="Arial" panose="020B0604020202020204" pitchFamily="34" charset="0"/>
              </a:rPr>
              <a:t>© The Other Coast, Adrian Raeside, 9/18/2019</a:t>
            </a:r>
            <a:endParaRPr lang="en-US" sz="1400">
              <a:solidFill>
                <a:srgbClr val="0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FBA85BE-C13E-40CA-92AD-06A795D326BD}"/>
              </a:ext>
            </a:extLst>
          </p:cNvPr>
          <p:cNvSpPr txBox="1"/>
          <p:nvPr/>
        </p:nvSpPr>
        <p:spPr>
          <a:xfrm>
            <a:off x="55213" y="1231524"/>
            <a:ext cx="8708918" cy="2062103"/>
          </a:xfrm>
          <a:prstGeom prst="rect">
            <a:avLst/>
          </a:prstGeom>
          <a:noFill/>
        </p:spPr>
        <p:txBody>
          <a:bodyPr wrap="square" rtlCol="0">
            <a:spAutoFit/>
          </a:bodyPr>
          <a:lstStyle/>
          <a:p>
            <a:pPr algn="ctr" defTabSz="457200"/>
            <a:r>
              <a:rPr lang="en-US" sz="3200">
                <a:solidFill>
                  <a:srgbClr val="000000"/>
                </a:solidFill>
                <a:latin typeface="Calibri" panose="020F0502020204030204" pitchFamily="34" charset="0"/>
                <a:cs typeface="Calibri" panose="020F0502020204030204" pitchFamily="34" charset="0"/>
              </a:rPr>
              <a:t>“1</a:t>
            </a:r>
            <a:r>
              <a:rPr lang="en-US" sz="3200" baseline="30000">
                <a:solidFill>
                  <a:srgbClr val="000000"/>
                </a:solidFill>
                <a:latin typeface="Calibri" panose="020F0502020204030204" pitchFamily="34" charset="0"/>
                <a:cs typeface="Calibri" panose="020F0502020204030204" pitchFamily="34" charset="0"/>
              </a:rPr>
              <a:t>st</a:t>
            </a:r>
            <a:r>
              <a:rPr lang="en-US" sz="3200">
                <a:solidFill>
                  <a:srgbClr val="000000"/>
                </a:solidFill>
                <a:latin typeface="Calibri" panose="020F0502020204030204" pitchFamily="34" charset="0"/>
                <a:cs typeface="Calibri" panose="020F0502020204030204" pitchFamily="34" charset="0"/>
              </a:rPr>
              <a:t> impression” (positive or negative) feelings in relation to a </a:t>
            </a:r>
            <a:r>
              <a:rPr lang="en-US" sz="3200" b="1">
                <a:solidFill>
                  <a:srgbClr val="000000"/>
                </a:solidFill>
                <a:latin typeface="Calibri" panose="020F0502020204030204" pitchFamily="34" charset="0"/>
                <a:cs typeface="Calibri" panose="020F0502020204030204" pitchFamily="34" charset="0"/>
              </a:rPr>
              <a:t>stimulus</a:t>
            </a:r>
          </a:p>
          <a:p>
            <a:pPr algn="ctr" defTabSz="457200"/>
            <a:endParaRPr lang="en-US" sz="3200" b="1">
              <a:solidFill>
                <a:srgbClr val="000000"/>
              </a:solidFill>
              <a:latin typeface="Calibri" panose="020F0502020204030204" pitchFamily="34" charset="0"/>
              <a:cs typeface="Calibri" panose="020F0502020204030204" pitchFamily="34" charset="0"/>
            </a:endParaRPr>
          </a:p>
          <a:p>
            <a:pPr algn="ctr" defTabSz="457200"/>
            <a:r>
              <a:rPr lang="en-US" sz="3200">
                <a:solidFill>
                  <a:srgbClr val="000000"/>
                </a:solidFill>
                <a:latin typeface="Calibri" panose="020F0502020204030204" pitchFamily="34" charset="0"/>
                <a:cs typeface="Calibri" panose="020F0502020204030204" pitchFamily="34" charset="0"/>
              </a:rPr>
              <a:t>What stimuli are leading to the bartender bias?</a:t>
            </a:r>
          </a:p>
        </p:txBody>
      </p:sp>
    </p:spTree>
    <p:extLst>
      <p:ext uri="{BB962C8B-B14F-4D97-AF65-F5344CB8AC3E}">
        <p14:creationId xmlns:p14="http://schemas.microsoft.com/office/powerpoint/2010/main" val="243352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644" y="4013070"/>
            <a:ext cx="3739858" cy="2844930"/>
          </a:xfrm>
          <a:prstGeom prst="rect">
            <a:avLst/>
          </a:prstGeom>
          <a:ln>
            <a:noFill/>
          </a:ln>
          <a:effectLst>
            <a:softEdge rad="112500"/>
          </a:effectLst>
        </p:spPr>
      </p:pic>
      <p:sp>
        <p:nvSpPr>
          <p:cNvPr id="6" name="TextBox 5"/>
          <p:cNvSpPr txBox="1"/>
          <p:nvPr/>
        </p:nvSpPr>
        <p:spPr>
          <a:xfrm>
            <a:off x="3706030" y="3158053"/>
            <a:ext cx="4879181"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Any “gut” feelings?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310" r="10989"/>
          <a:stretch/>
        </p:blipFill>
        <p:spPr>
          <a:xfrm>
            <a:off x="3010564" y="16390"/>
            <a:ext cx="2964935" cy="2333644"/>
          </a:xfrm>
          <a:prstGeom prst="rect">
            <a:avLst/>
          </a:prstGeom>
          <a:ln>
            <a:noFill/>
          </a:ln>
          <a:effectLst>
            <a:softEdge rad="112500"/>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6114"/>
          <a:stretch/>
        </p:blipFill>
        <p:spPr>
          <a:xfrm>
            <a:off x="-25199" y="3640992"/>
            <a:ext cx="3151171" cy="3291436"/>
          </a:xfrm>
          <a:prstGeom prst="rect">
            <a:avLst/>
          </a:prstGeom>
          <a:ln>
            <a:noFill/>
          </a:ln>
          <a:effectLst>
            <a:softEdge rad="11250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4186"/>
          <a:stretch/>
        </p:blipFill>
        <p:spPr>
          <a:xfrm>
            <a:off x="6145621" y="16392"/>
            <a:ext cx="2998381" cy="3037229"/>
          </a:xfrm>
          <a:prstGeom prst="rect">
            <a:avLst/>
          </a:prstGeom>
          <a:ln>
            <a:noFill/>
          </a:ln>
          <a:effectLst>
            <a:softEdge rad="112500"/>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11062"/>
          <a:stretch/>
        </p:blipFill>
        <p:spPr>
          <a:xfrm>
            <a:off x="-25199" y="16390"/>
            <a:ext cx="2662524" cy="3175790"/>
          </a:xfrm>
          <a:prstGeom prst="rect">
            <a:avLst/>
          </a:prstGeom>
          <a:ln>
            <a:noFill/>
          </a:ln>
          <a:effectLst>
            <a:softEdge rad="112500"/>
          </a:effectLst>
        </p:spPr>
      </p:pic>
    </p:spTree>
    <p:extLst>
      <p:ext uri="{BB962C8B-B14F-4D97-AF65-F5344CB8AC3E}">
        <p14:creationId xmlns:p14="http://schemas.microsoft.com/office/powerpoint/2010/main" val="125517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2829"/>
            <a:ext cx="9144000" cy="609600"/>
          </a:xfrm>
        </p:spPr>
        <p:txBody>
          <a:bodyPr/>
          <a:lstStyle/>
          <a:p>
            <a:r>
              <a:rPr lang="en-US"/>
              <a:t>Affect heuristic bias – ex: of stimuli</a:t>
            </a:r>
          </a:p>
        </p:txBody>
      </p:sp>
      <p:sp>
        <p:nvSpPr>
          <p:cNvPr id="6" name="Content Placeholder 2">
            <a:extLst>
              <a:ext uri="{FF2B5EF4-FFF2-40B4-BE49-F238E27FC236}">
                <a16:creationId xmlns:a16="http://schemas.microsoft.com/office/drawing/2014/main" id="{028706E5-4D82-4BC0-B8FE-124CF1A0155E}"/>
              </a:ext>
            </a:extLst>
          </p:cNvPr>
          <p:cNvSpPr>
            <a:spLocks noGrp="1"/>
          </p:cNvSpPr>
          <p:nvPr>
            <p:ph idx="1"/>
          </p:nvPr>
        </p:nvSpPr>
        <p:spPr>
          <a:xfrm>
            <a:off x="300790" y="2585705"/>
            <a:ext cx="8313822" cy="3507412"/>
          </a:xfrm>
        </p:spPr>
        <p:txBody>
          <a:bodyPr/>
          <a:lstStyle/>
          <a:p>
            <a:pPr algn="ctr"/>
            <a:r>
              <a:rPr lang="en-US" sz="4000"/>
              <a:t>What are some factors that may influence how we feel about someone or something?</a:t>
            </a:r>
          </a:p>
          <a:p>
            <a:pPr algn="ctr"/>
            <a:endParaRPr lang="en-US"/>
          </a:p>
        </p:txBody>
      </p:sp>
    </p:spTree>
    <p:extLst>
      <p:ext uri="{BB962C8B-B14F-4D97-AF65-F5344CB8AC3E}">
        <p14:creationId xmlns:p14="http://schemas.microsoft.com/office/powerpoint/2010/main" val="1850982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3888"/>
            <a:ext cx="9144000" cy="609600"/>
          </a:xfrm>
        </p:spPr>
        <p:txBody>
          <a:bodyPr/>
          <a:lstStyle/>
          <a:p>
            <a:r>
              <a:rPr lang="en-US"/>
              <a:t>Affect heuristic bias – ex: of stimuli</a:t>
            </a:r>
          </a:p>
        </p:txBody>
      </p:sp>
      <p:sp>
        <p:nvSpPr>
          <p:cNvPr id="3" name="Content Placeholder 2"/>
          <p:cNvSpPr>
            <a:spLocks noGrp="1"/>
          </p:cNvSpPr>
          <p:nvPr>
            <p:ph idx="1"/>
          </p:nvPr>
        </p:nvSpPr>
        <p:spPr>
          <a:xfrm>
            <a:off x="642939" y="1609725"/>
            <a:ext cx="3178968" cy="4683918"/>
          </a:xfrm>
        </p:spPr>
        <p:txBody>
          <a:bodyPr/>
          <a:lstStyle/>
          <a:p>
            <a:r>
              <a:rPr lang="en-US" sz="3200"/>
              <a:t>Attractiveness</a:t>
            </a:r>
          </a:p>
          <a:p>
            <a:r>
              <a:rPr lang="en-US" sz="3200"/>
              <a:t>Gender</a:t>
            </a:r>
          </a:p>
          <a:p>
            <a:r>
              <a:rPr lang="en-US" sz="3200"/>
              <a:t>Ethnicity</a:t>
            </a:r>
          </a:p>
          <a:p>
            <a:r>
              <a:rPr lang="en-US" sz="3200"/>
              <a:t>Age</a:t>
            </a:r>
          </a:p>
          <a:p>
            <a:r>
              <a:rPr lang="en-US" sz="3200"/>
              <a:t>Clothing</a:t>
            </a:r>
          </a:p>
          <a:p>
            <a:r>
              <a:rPr lang="en-US" sz="3200"/>
              <a:t>Name</a:t>
            </a:r>
          </a:p>
          <a:p>
            <a:r>
              <a:rPr lang="en-US" sz="3200"/>
              <a:t>Piercings</a:t>
            </a:r>
          </a:p>
          <a:p>
            <a:r>
              <a:rPr lang="en-US" sz="3200"/>
              <a:t>Tattoos</a:t>
            </a:r>
          </a:p>
          <a:p>
            <a:endParaRPr lang="en-US"/>
          </a:p>
        </p:txBody>
      </p:sp>
      <p:sp>
        <p:nvSpPr>
          <p:cNvPr id="4" name="Content Placeholder 2"/>
          <p:cNvSpPr txBox="1">
            <a:spLocks/>
          </p:cNvSpPr>
          <p:nvPr/>
        </p:nvSpPr>
        <p:spPr bwMode="auto">
          <a:xfrm>
            <a:off x="4950621" y="1609729"/>
            <a:ext cx="3943348" cy="468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defTabSz="457200"/>
            <a:r>
              <a:rPr lang="en-US" sz="3200" kern="0"/>
              <a:t>Speech</a:t>
            </a:r>
          </a:p>
          <a:p>
            <a:pPr defTabSz="457200"/>
            <a:r>
              <a:rPr lang="en-US" sz="3200" kern="0"/>
              <a:t>Smell</a:t>
            </a:r>
          </a:p>
          <a:p>
            <a:pPr defTabSz="457200"/>
            <a:r>
              <a:rPr lang="en-US" sz="3200" kern="0"/>
              <a:t>Voice/accent</a:t>
            </a:r>
          </a:p>
          <a:p>
            <a:pPr defTabSz="457200"/>
            <a:r>
              <a:rPr lang="en-US" sz="3200" kern="0"/>
              <a:t>Sexual orientation</a:t>
            </a:r>
          </a:p>
          <a:p>
            <a:pPr defTabSz="457200"/>
            <a:r>
              <a:rPr lang="en-US" sz="3200" kern="0"/>
              <a:t>Posture</a:t>
            </a:r>
          </a:p>
          <a:p>
            <a:pPr defTabSz="457200"/>
            <a:r>
              <a:rPr lang="en-US" sz="3200" kern="0"/>
              <a:t>Facial expression</a:t>
            </a:r>
          </a:p>
          <a:p>
            <a:pPr defTabSz="457200"/>
            <a:r>
              <a:rPr lang="en-US" sz="3200" kern="0"/>
              <a:t>Handshake</a:t>
            </a:r>
          </a:p>
          <a:p>
            <a:pPr defTabSz="457200"/>
            <a:r>
              <a:rPr lang="en-US" sz="3200" kern="0"/>
              <a:t>Hair style</a:t>
            </a:r>
          </a:p>
          <a:p>
            <a:pPr defTabSz="457200"/>
            <a:endParaRPr lang="en-US" kern="0"/>
          </a:p>
        </p:txBody>
      </p:sp>
    </p:spTree>
    <p:extLst>
      <p:ext uri="{BB962C8B-B14F-4D97-AF65-F5344CB8AC3E}">
        <p14:creationId xmlns:p14="http://schemas.microsoft.com/office/powerpoint/2010/main" val="14374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8996" y="521110"/>
            <a:ext cx="8550275" cy="703006"/>
          </a:xfrm>
        </p:spPr>
        <p:txBody>
          <a:bodyPr/>
          <a:lstStyle/>
          <a:p>
            <a:pPr eaLnBrk="1" hangingPunct="1"/>
            <a:r>
              <a:rPr lang="en-CA" altLang="en-US" dirty="0">
                <a:latin typeface="Calibri" panose="020F0502020204030204" pitchFamily="34" charset="0"/>
                <a:ea typeface="ＭＳ Ｐゴシック" panose="020B0600070205080204" pitchFamily="34" charset="-128"/>
                <a:cs typeface="Calibri" panose="020F0502020204030204" pitchFamily="34" charset="0"/>
              </a:rPr>
              <a:t>Objectives</a:t>
            </a:r>
          </a:p>
        </p:txBody>
      </p:sp>
      <p:sp>
        <p:nvSpPr>
          <p:cNvPr id="20483" name="Content Placeholder 2"/>
          <p:cNvSpPr>
            <a:spLocks noGrp="1"/>
          </p:cNvSpPr>
          <p:nvPr>
            <p:ph idx="1"/>
          </p:nvPr>
        </p:nvSpPr>
        <p:spPr>
          <a:xfrm>
            <a:off x="0" y="1726662"/>
            <a:ext cx="9144000" cy="4393921"/>
          </a:xfrm>
        </p:spPr>
        <p:txBody>
          <a:bodyPr/>
          <a:lstStyle/>
          <a:p>
            <a:pPr marL="742950" indent="-742950">
              <a:buFont typeface="+mj-lt"/>
              <a:buAutoNum type="arabicParenR"/>
            </a:pPr>
            <a:r>
              <a:rPr lang="en-US" dirty="0"/>
              <a:t>Describe unconscious bias &amp; explain its biological &amp; socio-cultural origins.</a:t>
            </a:r>
          </a:p>
          <a:p>
            <a:pPr marL="457200" indent="-457200">
              <a:buFont typeface="+mj-lt"/>
              <a:buAutoNum type="arabicParenR"/>
            </a:pPr>
            <a:endParaRPr lang="en-US" sz="1600" dirty="0"/>
          </a:p>
          <a:p>
            <a:pPr marL="742950" indent="-742950">
              <a:buFont typeface="+mj-lt"/>
              <a:buAutoNum type="arabicParenR"/>
            </a:pPr>
            <a:r>
              <a:rPr lang="en-US" dirty="0"/>
              <a:t>Describe a variety of biases that impact our decision-making.</a:t>
            </a:r>
          </a:p>
          <a:p>
            <a:pPr marL="457200" indent="-457200">
              <a:buFont typeface="+mj-lt"/>
              <a:buAutoNum type="arabicParenR"/>
            </a:pPr>
            <a:endParaRPr lang="en-US" sz="1600" dirty="0"/>
          </a:p>
          <a:p>
            <a:pPr marL="742950" indent="-742950">
              <a:buFont typeface="+mj-lt"/>
              <a:buAutoNum type="arabicParenR"/>
            </a:pPr>
            <a:r>
              <a:rPr lang="en-US" b="1" dirty="0"/>
              <a:t>Improve decision-making </a:t>
            </a:r>
            <a:r>
              <a:rPr lang="en-US" dirty="0"/>
              <a:t>through an awareness of your biases.</a:t>
            </a:r>
          </a:p>
        </p:txBody>
      </p:sp>
    </p:spTree>
    <p:extLst>
      <p:ext uri="{BB962C8B-B14F-4D97-AF65-F5344CB8AC3E}">
        <p14:creationId xmlns:p14="http://schemas.microsoft.com/office/powerpoint/2010/main" val="10381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0277" y="2"/>
            <a:ext cx="5423725" cy="6857999"/>
          </a:xfrm>
          <a:prstGeom prst="rect">
            <a:avLst/>
          </a:prstGeom>
        </p:spPr>
      </p:pic>
      <p:cxnSp>
        <p:nvCxnSpPr>
          <p:cNvPr id="9" name="Straight Arrow Connector 8"/>
          <p:cNvCxnSpPr/>
          <p:nvPr/>
        </p:nvCxnSpPr>
        <p:spPr bwMode="auto">
          <a:xfrm>
            <a:off x="3433282" y="6537980"/>
            <a:ext cx="234124" cy="10286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0" name="TextBox 9"/>
          <p:cNvSpPr txBox="1"/>
          <p:nvPr/>
        </p:nvSpPr>
        <p:spPr>
          <a:xfrm>
            <a:off x="2995132" y="6112774"/>
            <a:ext cx="438150" cy="584775"/>
          </a:xfrm>
          <a:prstGeom prst="rect">
            <a:avLst/>
          </a:prstGeom>
          <a:noFill/>
        </p:spPr>
        <p:txBody>
          <a:bodyPr wrap="square" rtlCol="0">
            <a:spAutoFit/>
          </a:bodyPr>
          <a:lstStyle/>
          <a:p>
            <a:r>
              <a:rPr lang="en-CA" sz="3200" b="1" dirty="0">
                <a:solidFill>
                  <a:srgbClr val="000000"/>
                </a:solidFill>
                <a:latin typeface="Arial" panose="020B0604020202020204"/>
              </a:rPr>
              <a:t>©</a:t>
            </a:r>
            <a:endParaRPr lang="en-US" sz="3200" b="1" dirty="0">
              <a:solidFill>
                <a:srgbClr val="000000"/>
              </a:solidFill>
              <a:latin typeface="Arial" panose="020B0604020202020204"/>
            </a:endParaRPr>
          </a:p>
        </p:txBody>
      </p:sp>
      <p:sp>
        <p:nvSpPr>
          <p:cNvPr id="4" name="Title 1">
            <a:extLst>
              <a:ext uri="{FF2B5EF4-FFF2-40B4-BE49-F238E27FC236}">
                <a16:creationId xmlns:a16="http://schemas.microsoft.com/office/drawing/2014/main" id="{1117C754-1C0E-DCFC-965F-DB169E5AD397}"/>
              </a:ext>
            </a:extLst>
          </p:cNvPr>
          <p:cNvSpPr>
            <a:spLocks noGrp="1"/>
          </p:cNvSpPr>
          <p:nvPr>
            <p:ph type="title"/>
          </p:nvPr>
        </p:nvSpPr>
        <p:spPr>
          <a:xfrm>
            <a:off x="-14285" y="1351577"/>
            <a:ext cx="3720274" cy="3764876"/>
          </a:xfrm>
        </p:spPr>
        <p:txBody>
          <a:bodyPr/>
          <a:lstStyle/>
          <a:p>
            <a:r>
              <a:rPr lang="en-CA" dirty="0"/>
              <a:t>What stimuli  are influencing this comment?</a:t>
            </a:r>
            <a:endParaRPr lang="en-US" dirty="0"/>
          </a:p>
        </p:txBody>
      </p:sp>
    </p:spTree>
    <p:extLst>
      <p:ext uri="{BB962C8B-B14F-4D97-AF65-F5344CB8AC3E}">
        <p14:creationId xmlns:p14="http://schemas.microsoft.com/office/powerpoint/2010/main" val="145852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5" y="718460"/>
            <a:ext cx="8550275" cy="1669143"/>
          </a:xfrm>
        </p:spPr>
        <p:txBody>
          <a:bodyPr/>
          <a:lstStyle/>
          <a:p>
            <a:r>
              <a:rPr lang="en-US" dirty="0"/>
              <a:t>Norm-referencing bias &amp; availability heuristic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137"/>
            <a:ext cx="9084130" cy="3936456"/>
          </a:xfrm>
          <a:prstGeom prst="rect">
            <a:avLst/>
          </a:prstGeom>
        </p:spPr>
      </p:pic>
      <p:sp>
        <p:nvSpPr>
          <p:cNvPr id="5" name="TextBox 4"/>
          <p:cNvSpPr txBox="1"/>
          <p:nvPr/>
        </p:nvSpPr>
        <p:spPr>
          <a:xfrm>
            <a:off x="6014363" y="2645195"/>
            <a:ext cx="3069771" cy="307777"/>
          </a:xfrm>
          <a:prstGeom prst="rect">
            <a:avLst/>
          </a:prstGeom>
          <a:noFill/>
        </p:spPr>
        <p:txBody>
          <a:bodyPr wrap="square" rtlCol="0">
            <a:spAutoFit/>
          </a:bodyPr>
          <a:lstStyle/>
          <a:p>
            <a:pPr defTabSz="457200"/>
            <a:r>
              <a:rPr lang="en-CA" sz="1400" dirty="0">
                <a:solidFill>
                  <a:srgbClr val="000000"/>
                </a:solidFill>
                <a:latin typeface="Arial" panose="020B0604020202020204" pitchFamily="34" charset="0"/>
                <a:cs typeface="Arial" panose="020B0604020202020204" pitchFamily="34" charset="0"/>
              </a:rPr>
              <a:t>© Jorge Cham, PHDCOMICS, 2019</a:t>
            </a:r>
            <a:endParaRPr 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52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66" y="1289756"/>
            <a:ext cx="8550275" cy="609600"/>
          </a:xfrm>
        </p:spPr>
        <p:txBody>
          <a:bodyPr/>
          <a:lstStyle/>
          <a:p>
            <a:r>
              <a:rPr lang="en-US"/>
              <a:t>Anchoring</a:t>
            </a:r>
          </a:p>
        </p:txBody>
      </p:sp>
      <p:sp>
        <p:nvSpPr>
          <p:cNvPr id="5" name="TextBox 3"/>
          <p:cNvSpPr txBox="1">
            <a:spLocks noChangeArrowheads="1"/>
          </p:cNvSpPr>
          <p:nvPr/>
        </p:nvSpPr>
        <p:spPr bwMode="auto">
          <a:xfrm>
            <a:off x="4159827" y="3471448"/>
            <a:ext cx="571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0"/>
              </a:spcBef>
              <a:buNone/>
              <a:defRPr/>
            </a:pPr>
            <a:r>
              <a:rPr lang="en-US" altLang="en-US" sz="1600">
                <a:solidFill>
                  <a:srgbClr val="000000"/>
                </a:solidFill>
                <a:cs typeface="Calibri" panose="020F0502020204030204" pitchFamily="34" charset="0"/>
              </a:rPr>
              <a:t>Reprinted by permission of John L. Hart FLP. © 8/10/2017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757" t="2311" r="8410" b="19136"/>
          <a:stretch/>
        </p:blipFill>
        <p:spPr>
          <a:xfrm>
            <a:off x="5" y="3810006"/>
            <a:ext cx="9149705" cy="3020291"/>
          </a:xfrm>
          <a:prstGeom prst="rect">
            <a:avLst/>
          </a:prstGeom>
        </p:spPr>
      </p:pic>
    </p:spTree>
    <p:extLst>
      <p:ext uri="{BB962C8B-B14F-4D97-AF65-F5344CB8AC3E}">
        <p14:creationId xmlns:p14="http://schemas.microsoft.com/office/powerpoint/2010/main" val="255709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140" y="3073642"/>
            <a:ext cx="3557860" cy="1498359"/>
          </a:xfrm>
        </p:spPr>
        <p:txBody>
          <a:bodyPr/>
          <a:lstStyle/>
          <a:p>
            <a:r>
              <a:rPr lang="en-US" dirty="0"/>
              <a:t>Halo &amp; horns effect</a:t>
            </a:r>
          </a:p>
        </p:txBody>
      </p:sp>
      <p:pic>
        <p:nvPicPr>
          <p:cNvPr id="5" name="Picture 4">
            <a:extLst>
              <a:ext uri="{FF2B5EF4-FFF2-40B4-BE49-F238E27FC236}">
                <a16:creationId xmlns:a16="http://schemas.microsoft.com/office/drawing/2014/main" id="{E8E6016A-C377-4A24-BB73-306DD8EEA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0945" y="1071421"/>
            <a:ext cx="2768250" cy="1842504"/>
          </a:xfrm>
          <a:prstGeom prst="rect">
            <a:avLst/>
          </a:prstGeom>
          <a:ln>
            <a:noFill/>
          </a:ln>
          <a:effectLst>
            <a:softEdge rad="112500"/>
          </a:effectLst>
        </p:spPr>
      </p:pic>
      <p:pic>
        <p:nvPicPr>
          <p:cNvPr id="4" name="Picture 3" descr="A cartoon of a person and a child&#10;&#10;Description automatically generated">
            <a:extLst>
              <a:ext uri="{FF2B5EF4-FFF2-40B4-BE49-F238E27FC236}">
                <a16:creationId xmlns:a16="http://schemas.microsoft.com/office/drawing/2014/main" id="{5CF249D1-127F-5624-C51B-9AE4C6AB896F}"/>
              </a:ext>
            </a:extLst>
          </p:cNvPr>
          <p:cNvPicPr>
            <a:picLocks noChangeAspect="1"/>
          </p:cNvPicPr>
          <p:nvPr/>
        </p:nvPicPr>
        <p:blipFill rotWithShape="1">
          <a:blip r:embed="rId4">
            <a:extLst>
              <a:ext uri="{28A0092B-C50C-407E-A947-70E740481C1C}">
                <a14:useLocalDpi xmlns:a14="http://schemas.microsoft.com/office/drawing/2010/main" val="0"/>
              </a:ext>
            </a:extLst>
          </a:blip>
          <a:srcRect t="8261" b="2029"/>
          <a:stretch/>
        </p:blipFill>
        <p:spPr>
          <a:xfrm>
            <a:off x="0" y="0"/>
            <a:ext cx="5575208" cy="6768548"/>
          </a:xfrm>
          <a:prstGeom prst="rect">
            <a:avLst/>
          </a:prstGeom>
        </p:spPr>
      </p:pic>
      <p:sp>
        <p:nvSpPr>
          <p:cNvPr id="6" name="TextBox 5">
            <a:extLst>
              <a:ext uri="{FF2B5EF4-FFF2-40B4-BE49-F238E27FC236}">
                <a16:creationId xmlns:a16="http://schemas.microsoft.com/office/drawing/2014/main" id="{92CF54F9-47CD-9295-055B-56B94337F49D}"/>
              </a:ext>
            </a:extLst>
          </p:cNvPr>
          <p:cNvSpPr txBox="1"/>
          <p:nvPr/>
        </p:nvSpPr>
        <p:spPr>
          <a:xfrm>
            <a:off x="-279289" y="288024"/>
            <a:ext cx="1978880" cy="338554"/>
          </a:xfrm>
          <a:prstGeom prst="rect">
            <a:avLst/>
          </a:prstGeom>
          <a:noFill/>
        </p:spPr>
        <p:txBody>
          <a:bodyPr wrap="square" rtlCol="0">
            <a:spAutoFit/>
          </a:bodyPr>
          <a:lstStyle/>
          <a:p>
            <a:pPr algn="ctr" defTabSz="457200">
              <a:defRPr/>
            </a:pPr>
            <a:r>
              <a:rPr lang="en-US" sz="1600" dirty="0">
                <a:solidFill>
                  <a:srgbClr val="000000"/>
                </a:solidFill>
                <a:latin typeface="Calibri" panose="020F0502020204030204" pitchFamily="34" charset="0"/>
                <a:cs typeface="Calibri" panose="020F0502020204030204" pitchFamily="34" charset="0"/>
              </a:rPr>
              <a:t>© CartoonStock</a:t>
            </a:r>
          </a:p>
        </p:txBody>
      </p:sp>
    </p:spTree>
    <p:extLst>
      <p:ext uri="{BB962C8B-B14F-4D97-AF65-F5344CB8AC3E}">
        <p14:creationId xmlns:p14="http://schemas.microsoft.com/office/powerpoint/2010/main" val="266198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6442364"/>
            <a:ext cx="1808018" cy="41563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a:solidFill>
                <a:srgbClr val="000000"/>
              </a:solidFill>
              <a:latin typeface="Times" pitchFamily="-108" charset="0"/>
            </a:endParaRPr>
          </a:p>
        </p:txBody>
      </p:sp>
      <p:sp>
        <p:nvSpPr>
          <p:cNvPr id="11" name="Title 1"/>
          <p:cNvSpPr txBox="1">
            <a:spLocks/>
          </p:cNvSpPr>
          <p:nvPr/>
        </p:nvSpPr>
        <p:spPr bwMode="auto">
          <a:xfrm>
            <a:off x="0" y="398965"/>
            <a:ext cx="9144000" cy="84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pPr defTabSz="457200">
              <a:defRPr/>
            </a:pPr>
            <a:r>
              <a:rPr lang="en-US" kern="0"/>
              <a:t>Affinity (similar-to-me) bias</a:t>
            </a:r>
          </a:p>
        </p:txBody>
      </p:sp>
      <p:pic>
        <p:nvPicPr>
          <p:cNvPr id="4" name="Picture 3" descr="A picture containing diagram&#10;&#10;Description automatically generated">
            <a:extLst>
              <a:ext uri="{FF2B5EF4-FFF2-40B4-BE49-F238E27FC236}">
                <a16:creationId xmlns:a16="http://schemas.microsoft.com/office/drawing/2014/main" id="{D0EAED16-05D0-4697-BC8E-F7C65DD3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442" y="1323113"/>
            <a:ext cx="7099558" cy="5534888"/>
          </a:xfrm>
          <a:prstGeom prst="rect">
            <a:avLst/>
          </a:prstGeom>
          <a:ln>
            <a:noFill/>
          </a:ln>
          <a:effectLst>
            <a:softEdge rad="112500"/>
          </a:effectLst>
        </p:spPr>
      </p:pic>
      <p:sp>
        <p:nvSpPr>
          <p:cNvPr id="8" name="TextBox 7">
            <a:extLst>
              <a:ext uri="{FF2B5EF4-FFF2-40B4-BE49-F238E27FC236}">
                <a16:creationId xmlns:a16="http://schemas.microsoft.com/office/drawing/2014/main" id="{52EBC8AD-FE87-48A2-8D00-69903C2432A0}"/>
              </a:ext>
            </a:extLst>
          </p:cNvPr>
          <p:cNvSpPr txBox="1"/>
          <p:nvPr/>
        </p:nvSpPr>
        <p:spPr>
          <a:xfrm>
            <a:off x="7099558" y="1672937"/>
            <a:ext cx="1978880" cy="338554"/>
          </a:xfrm>
          <a:prstGeom prst="rect">
            <a:avLst/>
          </a:prstGeom>
          <a:noFill/>
        </p:spPr>
        <p:txBody>
          <a:bodyPr wrap="square" rtlCol="0">
            <a:spAutoFit/>
          </a:bodyPr>
          <a:lstStyle/>
          <a:p>
            <a:pPr algn="ctr" defTabSz="457200">
              <a:defRPr/>
            </a:pPr>
            <a:r>
              <a:rPr lang="en-US" sz="1600">
                <a:solidFill>
                  <a:srgbClr val="000000"/>
                </a:solidFill>
                <a:latin typeface="Calibri" panose="020F0502020204030204" pitchFamily="34" charset="0"/>
                <a:cs typeface="Calibri" panose="020F0502020204030204" pitchFamily="34" charset="0"/>
              </a:rPr>
              <a:t>© Shutterstock</a:t>
            </a:r>
          </a:p>
        </p:txBody>
      </p:sp>
    </p:spTree>
    <p:extLst>
      <p:ext uri="{BB962C8B-B14F-4D97-AF65-F5344CB8AC3E}">
        <p14:creationId xmlns:p14="http://schemas.microsoft.com/office/powerpoint/2010/main" val="7043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54" y="605133"/>
            <a:ext cx="8550275" cy="609600"/>
          </a:xfrm>
        </p:spPr>
        <p:txBody>
          <a:bodyPr/>
          <a:lstStyle/>
          <a:p>
            <a:r>
              <a:rPr lang="en-CA" dirty="0"/>
              <a:t>Confirmation bias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5042" t="13860" r="8019" b="16209"/>
          <a:stretch/>
        </p:blipFill>
        <p:spPr>
          <a:xfrm>
            <a:off x="1" y="1981202"/>
            <a:ext cx="9144000" cy="4876801"/>
          </a:xfrm>
        </p:spPr>
      </p:pic>
      <p:sp>
        <p:nvSpPr>
          <p:cNvPr id="5" name="TextBox 4"/>
          <p:cNvSpPr txBox="1">
            <a:spLocks noChangeArrowheads="1"/>
          </p:cNvSpPr>
          <p:nvPr/>
        </p:nvSpPr>
        <p:spPr bwMode="auto">
          <a:xfrm>
            <a:off x="3331785" y="1673425"/>
            <a:ext cx="6803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1400" dirty="0">
                <a:solidFill>
                  <a:srgbClr val="000000"/>
                </a:solidFill>
              </a:rPr>
              <a:t>Dave Coverly; Speed Bump © 11/1/2020, Permission of Universal Uclick</a:t>
            </a:r>
          </a:p>
        </p:txBody>
      </p:sp>
    </p:spTree>
    <p:extLst>
      <p:ext uri="{BB962C8B-B14F-4D97-AF65-F5344CB8AC3E}">
        <p14:creationId xmlns:p14="http://schemas.microsoft.com/office/powerpoint/2010/main" val="6012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588818"/>
            <a:ext cx="9143999" cy="609600"/>
          </a:xfrm>
        </p:spPr>
        <p:txBody>
          <a:bodyPr/>
          <a:lstStyle/>
          <a:p>
            <a:r>
              <a:rPr lang="en-CA"/>
              <a:t>Unconscious bias in the courtroom</a:t>
            </a: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664" t="14697" r="6274" b="11516"/>
          <a:stretch/>
        </p:blipFill>
        <p:spPr>
          <a:xfrm>
            <a:off x="4669050" y="3600451"/>
            <a:ext cx="4474950" cy="3257550"/>
          </a:xfrm>
          <a:prstGeom prst="rect">
            <a:avLst/>
          </a:prstGeom>
          <a:ln>
            <a:noFill/>
          </a:ln>
          <a:effectLst>
            <a:softEdge rad="112500"/>
          </a:effectLst>
        </p:spPr>
      </p:pic>
      <p:sp>
        <p:nvSpPr>
          <p:cNvPr id="5" name="TextBox 4"/>
          <p:cNvSpPr txBox="1">
            <a:spLocks noChangeArrowheads="1"/>
          </p:cNvSpPr>
          <p:nvPr/>
        </p:nvSpPr>
        <p:spPr bwMode="auto">
          <a:xfrm>
            <a:off x="5563500" y="3245671"/>
            <a:ext cx="39329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1400">
                <a:solidFill>
                  <a:srgbClr val="000000"/>
                </a:solidFill>
              </a:rPr>
              <a:t>© 1/1/2021; New York Times</a:t>
            </a:r>
          </a:p>
        </p:txBody>
      </p:sp>
      <p:sp>
        <p:nvSpPr>
          <p:cNvPr id="6" name="TextBox 5">
            <a:extLst>
              <a:ext uri="{FF2B5EF4-FFF2-40B4-BE49-F238E27FC236}">
                <a16:creationId xmlns:a16="http://schemas.microsoft.com/office/drawing/2014/main" id="{22D59DFA-FB16-4B66-B274-88C2E2838F68}"/>
              </a:ext>
            </a:extLst>
          </p:cNvPr>
          <p:cNvSpPr txBox="1">
            <a:spLocks noChangeArrowheads="1"/>
          </p:cNvSpPr>
          <p:nvPr/>
        </p:nvSpPr>
        <p:spPr bwMode="auto">
          <a:xfrm>
            <a:off x="-2962" y="3705778"/>
            <a:ext cx="39329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1400">
                <a:solidFill>
                  <a:srgbClr val="000000"/>
                </a:solidFill>
              </a:rPr>
              <a:t>© 12/8/2021 </a:t>
            </a:r>
          </a:p>
          <a:p>
            <a:pPr>
              <a:spcBef>
                <a:spcPct val="0"/>
              </a:spcBef>
              <a:buNone/>
              <a:defRPr/>
            </a:pPr>
            <a:r>
              <a:rPr lang="en-US" altLang="en-US" sz="1400">
                <a:solidFill>
                  <a:srgbClr val="000000"/>
                </a:solidFill>
              </a:rPr>
              <a:t>@Hola_Mars Twitter Screengrab/CNN</a:t>
            </a:r>
          </a:p>
        </p:txBody>
      </p:sp>
      <p:pic>
        <p:nvPicPr>
          <p:cNvPr id="7" name="Picture 6" descr="A room with a table and chairs&#10;&#10;Description automatically generated with low confidence">
            <a:extLst>
              <a:ext uri="{FF2B5EF4-FFF2-40B4-BE49-F238E27FC236}">
                <a16:creationId xmlns:a16="http://schemas.microsoft.com/office/drawing/2014/main" id="{C4F5B949-E8ED-4BCA-8E06-E64953172F23}"/>
              </a:ext>
            </a:extLst>
          </p:cNvPr>
          <p:cNvPicPr>
            <a:picLocks noChangeAspect="1"/>
          </p:cNvPicPr>
          <p:nvPr/>
        </p:nvPicPr>
        <p:blipFill rotWithShape="1">
          <a:blip r:embed="rId4">
            <a:extLst>
              <a:ext uri="{28A0092B-C50C-407E-A947-70E740481C1C}">
                <a14:useLocalDpi xmlns:a14="http://schemas.microsoft.com/office/drawing/2010/main" val="0"/>
              </a:ext>
            </a:extLst>
          </a:blip>
          <a:srcRect l="2861" r="3741" b="14288"/>
          <a:stretch/>
        </p:blipFill>
        <p:spPr>
          <a:xfrm>
            <a:off x="-2963" y="1137703"/>
            <a:ext cx="4774988" cy="2568077"/>
          </a:xfrm>
          <a:prstGeom prst="rect">
            <a:avLst/>
          </a:prstGeom>
          <a:ln>
            <a:noFill/>
          </a:ln>
          <a:effectLst>
            <a:softEdge rad="112500"/>
          </a:effectLst>
        </p:spPr>
      </p:pic>
      <p:sp>
        <p:nvSpPr>
          <p:cNvPr id="8" name="Content Placeholder 2">
            <a:extLst>
              <a:ext uri="{FF2B5EF4-FFF2-40B4-BE49-F238E27FC236}">
                <a16:creationId xmlns:a16="http://schemas.microsoft.com/office/drawing/2014/main" id="{19213EB4-B9A8-4099-B200-4088915155DC}"/>
              </a:ext>
            </a:extLst>
          </p:cNvPr>
          <p:cNvSpPr>
            <a:spLocks noGrp="1"/>
          </p:cNvSpPr>
          <p:nvPr>
            <p:ph idx="1"/>
          </p:nvPr>
        </p:nvSpPr>
        <p:spPr>
          <a:xfrm>
            <a:off x="-486776" y="4254663"/>
            <a:ext cx="4371975" cy="2645147"/>
          </a:xfrm>
        </p:spPr>
        <p:txBody>
          <a:bodyPr/>
          <a:lstStyle/>
          <a:p>
            <a:pPr marL="0" indent="0" algn="ctr">
              <a:buNone/>
            </a:pPr>
            <a:r>
              <a:rPr lang="en-US" sz="4400"/>
              <a:t>Giles county courthouse, Tennessee</a:t>
            </a:r>
            <a:endParaRPr lang="en-US"/>
          </a:p>
        </p:txBody>
      </p:sp>
      <p:sp>
        <p:nvSpPr>
          <p:cNvPr id="9" name="Content Placeholder 2">
            <a:extLst>
              <a:ext uri="{FF2B5EF4-FFF2-40B4-BE49-F238E27FC236}">
                <a16:creationId xmlns:a16="http://schemas.microsoft.com/office/drawing/2014/main" id="{A539570D-47B5-42D0-A51B-641674BF6901}"/>
              </a:ext>
            </a:extLst>
          </p:cNvPr>
          <p:cNvSpPr txBox="1">
            <a:spLocks/>
          </p:cNvSpPr>
          <p:nvPr/>
        </p:nvSpPr>
        <p:spPr bwMode="auto">
          <a:xfrm>
            <a:off x="5150575" y="1960835"/>
            <a:ext cx="4371975" cy="143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5"/>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5"/>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5"/>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5"/>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5"/>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marL="0" indent="0" algn="ctr">
              <a:buNone/>
            </a:pPr>
            <a:r>
              <a:rPr lang="en-US" sz="4400" kern="0"/>
              <a:t>Fairfax Circuit Court, Virginia</a:t>
            </a:r>
          </a:p>
          <a:p>
            <a:endParaRPr lang="en-US" kern="0"/>
          </a:p>
        </p:txBody>
      </p:sp>
    </p:spTree>
    <p:extLst>
      <p:ext uri="{BB962C8B-B14F-4D97-AF65-F5344CB8AC3E}">
        <p14:creationId xmlns:p14="http://schemas.microsoft.com/office/powerpoint/2010/main" val="296800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Virtual interviews</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791222"/>
            <a:ext cx="7600167" cy="5066778"/>
          </a:xfrm>
          <a:prstGeom prst="rect">
            <a:avLst/>
          </a:prstGeom>
          <a:ln>
            <a:noFill/>
          </a:ln>
          <a:effectLst>
            <a:softEdge rad="112500"/>
          </a:effectLst>
        </p:spPr>
      </p:pic>
    </p:spTree>
    <p:extLst>
      <p:ext uri="{BB962C8B-B14F-4D97-AF65-F5344CB8AC3E}">
        <p14:creationId xmlns:p14="http://schemas.microsoft.com/office/powerpoint/2010/main" val="9896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4" y="572386"/>
            <a:ext cx="8550275" cy="609600"/>
          </a:xfrm>
        </p:spPr>
        <p:txBody>
          <a:bodyPr/>
          <a:lstStyle/>
          <a:p>
            <a:r>
              <a:rPr lang="en-CA"/>
              <a:t>Virtual interviews</a:t>
            </a:r>
            <a:endParaRPr lang="en-US"/>
          </a:p>
        </p:txBody>
      </p:sp>
      <p:sp>
        <p:nvSpPr>
          <p:cNvPr id="3" name="Content Placeholder 2"/>
          <p:cNvSpPr>
            <a:spLocks noGrp="1"/>
          </p:cNvSpPr>
          <p:nvPr>
            <p:ph idx="1"/>
          </p:nvPr>
        </p:nvSpPr>
        <p:spPr>
          <a:xfrm>
            <a:off x="317131" y="1632917"/>
            <a:ext cx="8307572" cy="4885115"/>
          </a:xfrm>
        </p:spPr>
        <p:txBody>
          <a:bodyPr/>
          <a:lstStyle/>
          <a:p>
            <a:r>
              <a:rPr lang="en-CA"/>
              <a:t>Technological</a:t>
            </a:r>
          </a:p>
          <a:p>
            <a:pPr lvl="1"/>
            <a:r>
              <a:rPr lang="en-CA"/>
              <a:t>Quality of equipment (web camera, microphone, software)</a:t>
            </a:r>
          </a:p>
          <a:p>
            <a:pPr lvl="1"/>
            <a:r>
              <a:rPr lang="en-CA"/>
              <a:t>Quality of connection (stable internet access)</a:t>
            </a:r>
          </a:p>
          <a:p>
            <a:pPr lvl="1"/>
            <a:r>
              <a:rPr lang="en-CA"/>
              <a:t>Tech savviness of candidate</a:t>
            </a:r>
          </a:p>
          <a:p>
            <a:pPr lvl="1"/>
            <a:endParaRPr lang="en-CA" sz="800"/>
          </a:p>
          <a:p>
            <a:r>
              <a:rPr lang="en-CA"/>
              <a:t>Patience &amp; giving adequate time important</a:t>
            </a:r>
          </a:p>
        </p:txBody>
      </p:sp>
    </p:spTree>
    <p:extLst>
      <p:ext uri="{BB962C8B-B14F-4D97-AF65-F5344CB8AC3E}">
        <p14:creationId xmlns:p14="http://schemas.microsoft.com/office/powerpoint/2010/main" val="33693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2" y="462788"/>
            <a:ext cx="8550275" cy="609600"/>
          </a:xfrm>
        </p:spPr>
        <p:txBody>
          <a:bodyPr/>
          <a:lstStyle/>
          <a:p>
            <a:r>
              <a:rPr lang="en-CA"/>
              <a:t>Virtual interviews</a:t>
            </a:r>
            <a:endParaRPr lang="en-US"/>
          </a:p>
        </p:txBody>
      </p:sp>
      <p:sp>
        <p:nvSpPr>
          <p:cNvPr id="3" name="Content Placeholder 2"/>
          <p:cNvSpPr>
            <a:spLocks noGrp="1"/>
          </p:cNvSpPr>
          <p:nvPr>
            <p:ph idx="1"/>
          </p:nvPr>
        </p:nvSpPr>
        <p:spPr>
          <a:xfrm>
            <a:off x="123096" y="1235224"/>
            <a:ext cx="8550275" cy="5833793"/>
          </a:xfrm>
        </p:spPr>
        <p:txBody>
          <a:bodyPr/>
          <a:lstStyle/>
          <a:p>
            <a:r>
              <a:rPr lang="en-CA"/>
              <a:t>Environment/setting*</a:t>
            </a:r>
          </a:p>
          <a:p>
            <a:pPr lvl="1"/>
            <a:r>
              <a:rPr lang="en-CA"/>
              <a:t>Artwork, paintings, pictures, etc.</a:t>
            </a:r>
            <a:endParaRPr lang="en-CA" sz="800"/>
          </a:p>
          <a:p>
            <a:pPr lvl="1"/>
            <a:r>
              <a:rPr lang="en-CA"/>
              <a:t>Virtual background</a:t>
            </a:r>
            <a:endParaRPr lang="en-CA" sz="800"/>
          </a:p>
          <a:p>
            <a:pPr lvl="1"/>
            <a:r>
              <a:rPr lang="en-CA"/>
              <a:t>Other people (lack of privacy)</a:t>
            </a:r>
            <a:endParaRPr lang="en-CA" sz="800"/>
          </a:p>
          <a:p>
            <a:pPr lvl="1"/>
            <a:r>
              <a:rPr lang="en-CA"/>
              <a:t>Noises – kids, pets, construction, etc.</a:t>
            </a:r>
            <a:endParaRPr lang="en-CA" sz="800"/>
          </a:p>
          <a:p>
            <a:pPr lvl="1"/>
            <a:r>
              <a:rPr lang="en-CA"/>
              <a:t>Lighting</a:t>
            </a:r>
          </a:p>
          <a:p>
            <a:r>
              <a:rPr lang="en-US"/>
              <a:t>Facial expressions &amp; voice may be prominent (less ability to look for body language cues)</a:t>
            </a:r>
          </a:p>
          <a:p>
            <a:endParaRPr lang="en-US"/>
          </a:p>
        </p:txBody>
      </p:sp>
      <p:sp>
        <p:nvSpPr>
          <p:cNvPr id="4" name="TextBox 3"/>
          <p:cNvSpPr txBox="1"/>
          <p:nvPr/>
        </p:nvSpPr>
        <p:spPr>
          <a:xfrm>
            <a:off x="4593267" y="6063736"/>
            <a:ext cx="3743911" cy="646331"/>
          </a:xfrm>
          <a:prstGeom prst="rect">
            <a:avLst/>
          </a:prstGeom>
          <a:noFill/>
        </p:spPr>
        <p:txBody>
          <a:bodyPr wrap="square" rtlCol="0">
            <a:spAutoFit/>
          </a:bodyPr>
          <a:lstStyle/>
          <a:p>
            <a:pPr defTabSz="457200"/>
            <a:r>
              <a:rPr lang="en-CA">
                <a:solidFill>
                  <a:srgbClr val="000000"/>
                </a:solidFill>
                <a:latin typeface="Arial" panose="020B0604020202020204" pitchFamily="34" charset="0"/>
                <a:cs typeface="Arial" panose="020B0604020202020204" pitchFamily="34" charset="0"/>
              </a:rPr>
              <a:t>*AAMC video: Addressing Implicit Bias in Virtual Interviews</a:t>
            </a:r>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4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bwMode="auto">
          <a:xfrm>
            <a:off x="4953002" y="1106217"/>
            <a:ext cx="4109357" cy="491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a:defRPr/>
            </a:pPr>
            <a:r>
              <a:rPr lang="en-CA" altLang="en-US" kern="0" dirty="0">
                <a:latin typeface="Calibri" panose="020F0502020204030204" pitchFamily="34" charset="0"/>
                <a:ea typeface="ＭＳ Ｐゴシック" panose="020B0600070205080204" pitchFamily="34" charset="-128"/>
                <a:cs typeface="Calibri" panose="020F0502020204030204" pitchFamily="34" charset="0"/>
              </a:rPr>
              <a:t>Bias can prevent us from making the </a:t>
            </a:r>
            <a:r>
              <a:rPr lang="en-CA" altLang="en-US" b="1" kern="0" dirty="0">
                <a:latin typeface="Calibri" panose="020F0502020204030204" pitchFamily="34" charset="0"/>
                <a:ea typeface="ＭＳ Ｐゴシック" panose="020B0600070205080204" pitchFamily="34" charset="-128"/>
                <a:cs typeface="Calibri" panose="020F0502020204030204" pitchFamily="34" charset="0"/>
              </a:rPr>
              <a:t>best &amp; most accurate decisions </a:t>
            </a:r>
          </a:p>
          <a:p>
            <a:pPr>
              <a:defRPr/>
            </a:pPr>
            <a:r>
              <a:rPr lang="en-CA" altLang="en-US" kern="0" dirty="0">
                <a:latin typeface="Calibri" panose="020F0502020204030204" pitchFamily="34" charset="0"/>
                <a:ea typeface="ＭＳ Ｐゴシック" panose="020B0600070205080204" pitchFamily="34" charset="-128"/>
                <a:cs typeface="Calibri" panose="020F0502020204030204" pitchFamily="34" charset="0"/>
              </a:rPr>
              <a:t>Bias can impact our </a:t>
            </a:r>
            <a:r>
              <a:rPr lang="en-CA" altLang="en-US" b="1" kern="0" dirty="0">
                <a:latin typeface="Calibri" panose="020F0502020204030204" pitchFamily="34" charset="0"/>
                <a:ea typeface="ＭＳ Ｐゴシック" panose="020B0600070205080204" pitchFamily="34" charset="-128"/>
                <a:cs typeface="Calibri" panose="020F0502020204030204" pitchFamily="34" charset="0"/>
              </a:rPr>
              <a:t>communication</a:t>
            </a:r>
            <a:endParaRPr lang="en-CA" altLang="en-US" kern="0" dirty="0">
              <a:latin typeface="Calibri" panose="020F0502020204030204" pitchFamily="34" charset="0"/>
              <a:ea typeface="ＭＳ Ｐゴシック" panose="020B0600070205080204" pitchFamily="34" charset="-128"/>
              <a:cs typeface="Calibri" panose="020F0502020204030204" pitchFamily="34" charset="0"/>
            </a:endParaRPr>
          </a:p>
          <a:p>
            <a:pPr>
              <a:defRPr/>
            </a:pPr>
            <a:r>
              <a:rPr lang="en-CA" altLang="en-US" kern="0" dirty="0">
                <a:latin typeface="Calibri" panose="020F0502020204030204" pitchFamily="34" charset="0"/>
                <a:ea typeface="ＭＳ Ｐゴシック" panose="020B0600070205080204" pitchFamily="34" charset="-128"/>
                <a:cs typeface="Calibri" panose="020F0502020204030204" pitchFamily="34" charset="0"/>
              </a:rPr>
              <a:t>Fairness &amp; transparency</a:t>
            </a:r>
            <a:endParaRPr lang="en-US" altLang="en-US" kern="0"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 name="TextBox 9"/>
          <p:cNvSpPr txBox="1">
            <a:spLocks noChangeArrowheads="1"/>
          </p:cNvSpPr>
          <p:nvPr/>
        </p:nvSpPr>
        <p:spPr bwMode="auto">
          <a:xfrm>
            <a:off x="4953000" y="6236622"/>
            <a:ext cx="312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400" dirty="0">
                <a:solidFill>
                  <a:srgbClr val="000000"/>
                </a:solidFill>
              </a:rPr>
              <a:t>© Andrews McMeel Syndication; Off the Mark by Mark Parisi; 5/6/2022</a:t>
            </a:r>
          </a:p>
        </p:txBody>
      </p:sp>
      <p:pic>
        <p:nvPicPr>
          <p:cNvPr id="4" name="Picture 3" descr="A picture containing text&#10;&#10;Description automatically generated">
            <a:extLst>
              <a:ext uri="{FF2B5EF4-FFF2-40B4-BE49-F238E27FC236}">
                <a16:creationId xmlns:a16="http://schemas.microsoft.com/office/drawing/2014/main" id="{935A39DC-CA3E-E1FA-2841-0C2110FB59EF}"/>
              </a:ext>
            </a:extLst>
          </p:cNvPr>
          <p:cNvPicPr>
            <a:picLocks noChangeAspect="1"/>
          </p:cNvPicPr>
          <p:nvPr/>
        </p:nvPicPr>
        <p:blipFill rotWithShape="1">
          <a:blip r:embed="rId4">
            <a:extLst>
              <a:ext uri="{28A0092B-C50C-407E-A947-70E740481C1C}">
                <a14:useLocalDpi xmlns:a14="http://schemas.microsoft.com/office/drawing/2010/main" val="0"/>
              </a:ext>
            </a:extLst>
          </a:blip>
          <a:srcRect l="9099" t="10660" r="10386" b="10660"/>
          <a:stretch/>
        </p:blipFill>
        <p:spPr>
          <a:xfrm>
            <a:off x="-43543" y="859972"/>
            <a:ext cx="5057597" cy="6030686"/>
          </a:xfrm>
          <a:prstGeom prst="rect">
            <a:avLst/>
          </a:prstGeom>
          <a:ln>
            <a:noFill/>
          </a:ln>
          <a:effectLst>
            <a:softEdge rad="112500"/>
          </a:effectLst>
        </p:spPr>
      </p:pic>
      <p:sp>
        <p:nvSpPr>
          <p:cNvPr id="8" name="Title 1">
            <a:extLst>
              <a:ext uri="{FF2B5EF4-FFF2-40B4-BE49-F238E27FC236}">
                <a16:creationId xmlns:a16="http://schemas.microsoft.com/office/drawing/2014/main" id="{B8889A9C-39C2-74D8-C2B5-5A4172875A29}"/>
              </a:ext>
            </a:extLst>
          </p:cNvPr>
          <p:cNvSpPr txBox="1">
            <a:spLocks/>
          </p:cNvSpPr>
          <p:nvPr/>
        </p:nvSpPr>
        <p:spPr bwMode="auto">
          <a:xfrm>
            <a:off x="2133602" y="141446"/>
            <a:ext cx="4686301" cy="79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a:t>Why important?</a:t>
            </a:r>
            <a:endParaRPr lang="en-US" kern="0" dirty="0"/>
          </a:p>
        </p:txBody>
      </p:sp>
    </p:spTree>
    <p:extLst>
      <p:ext uri="{BB962C8B-B14F-4D97-AF65-F5344CB8AC3E}">
        <p14:creationId xmlns:p14="http://schemas.microsoft.com/office/powerpoint/2010/main" val="296520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52" y="520485"/>
            <a:ext cx="8550275" cy="1424553"/>
          </a:xfrm>
        </p:spPr>
        <p:txBody>
          <a:bodyPr/>
          <a:lstStyle/>
          <a:p>
            <a:r>
              <a:rPr lang="en-US" dirty="0"/>
              <a:t>Groups experiencing negative biases?</a:t>
            </a:r>
          </a:p>
        </p:txBody>
      </p:sp>
      <p:sp>
        <p:nvSpPr>
          <p:cNvPr id="3" name="Content Placeholder 2"/>
          <p:cNvSpPr>
            <a:spLocks noGrp="1"/>
          </p:cNvSpPr>
          <p:nvPr>
            <p:ph idx="1"/>
          </p:nvPr>
        </p:nvSpPr>
        <p:spPr>
          <a:xfrm>
            <a:off x="745043" y="2420276"/>
            <a:ext cx="7716992" cy="3538822"/>
          </a:xfrm>
        </p:spPr>
        <p:txBody>
          <a:bodyPr/>
          <a:lstStyle/>
          <a:p>
            <a:r>
              <a:rPr lang="en-US" dirty="0"/>
              <a:t>Introverts</a:t>
            </a:r>
          </a:p>
          <a:p>
            <a:endParaRPr lang="en-US" dirty="0"/>
          </a:p>
          <a:p>
            <a:r>
              <a:rPr lang="en-US" dirty="0"/>
              <a:t>Indigenous</a:t>
            </a:r>
          </a:p>
          <a:p>
            <a:endParaRPr lang="en-US" dirty="0"/>
          </a:p>
          <a:p>
            <a:r>
              <a:rPr lang="en-US" dirty="0"/>
              <a:t>Rural</a:t>
            </a:r>
          </a:p>
        </p:txBody>
      </p:sp>
      <p:sp>
        <p:nvSpPr>
          <p:cNvPr id="5" name="Title 1"/>
          <p:cNvSpPr txBox="1">
            <a:spLocks/>
          </p:cNvSpPr>
          <p:nvPr/>
        </p:nvSpPr>
        <p:spPr bwMode="auto">
          <a:xfrm>
            <a:off x="4428418" y="3217404"/>
            <a:ext cx="3717559" cy="149629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US" kern="0" dirty="0"/>
              <a:t>MMI Performance</a:t>
            </a:r>
          </a:p>
        </p:txBody>
      </p:sp>
    </p:spTree>
    <p:extLst>
      <p:ext uri="{BB962C8B-B14F-4D97-AF65-F5344CB8AC3E}">
        <p14:creationId xmlns:p14="http://schemas.microsoft.com/office/powerpoint/2010/main" val="330593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96864" y="1285295"/>
            <a:ext cx="8550275" cy="1162928"/>
          </a:xfrm>
        </p:spPr>
        <p:txBody>
          <a:bodyPr/>
          <a:lstStyle/>
          <a:p>
            <a:r>
              <a:rPr lang="en-CA" dirty="0"/>
              <a:t>3) Improving communication &amp; decision-making</a:t>
            </a:r>
            <a:endParaRPr lang="en-US" dirty="0"/>
          </a:p>
        </p:txBody>
      </p:sp>
      <p:sp>
        <p:nvSpPr>
          <p:cNvPr id="3" name="Content Placeholder 2">
            <a:extLst>
              <a:ext uri="{FF2B5EF4-FFF2-40B4-BE49-F238E27FC236}">
                <a16:creationId xmlns:a16="http://schemas.microsoft.com/office/drawing/2014/main" id="{B0DF288A-100F-4F29-BD4A-B173593990A9}"/>
              </a:ext>
            </a:extLst>
          </p:cNvPr>
          <p:cNvSpPr>
            <a:spLocks noGrp="1"/>
          </p:cNvSpPr>
          <p:nvPr>
            <p:ph idx="1"/>
          </p:nvPr>
        </p:nvSpPr>
        <p:spPr>
          <a:xfrm>
            <a:off x="2" y="3156857"/>
            <a:ext cx="9110491" cy="2886134"/>
          </a:xfrm>
        </p:spPr>
        <p:txBody>
          <a:bodyPr/>
          <a:lstStyle/>
          <a:p>
            <a:pPr algn="ctr"/>
            <a:r>
              <a:rPr lang="en-US" dirty="0"/>
              <a:t>Policy level</a:t>
            </a:r>
          </a:p>
          <a:p>
            <a:pPr algn="ctr"/>
            <a:endParaRPr lang="en-US" dirty="0"/>
          </a:p>
          <a:p>
            <a:pPr algn="ctr"/>
            <a:r>
              <a:rPr lang="en-US" dirty="0"/>
              <a:t>Individual level</a:t>
            </a:r>
          </a:p>
        </p:txBody>
      </p:sp>
    </p:spTree>
    <p:extLst>
      <p:ext uri="{BB962C8B-B14F-4D97-AF65-F5344CB8AC3E}">
        <p14:creationId xmlns:p14="http://schemas.microsoft.com/office/powerpoint/2010/main" val="114764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7401F1-60A2-4B82-A548-6B58A388E609}"/>
              </a:ext>
            </a:extLst>
          </p:cNvPr>
          <p:cNvPicPr>
            <a:picLocks noChangeAspect="1"/>
          </p:cNvPicPr>
          <p:nvPr/>
        </p:nvPicPr>
        <p:blipFill rotWithShape="1">
          <a:blip r:embed="rId3"/>
          <a:srcRect b="13384"/>
          <a:stretch/>
        </p:blipFill>
        <p:spPr>
          <a:xfrm>
            <a:off x="0" y="1413831"/>
            <a:ext cx="9144000" cy="5424577"/>
          </a:xfrm>
          <a:prstGeom prst="rect">
            <a:avLst/>
          </a:prstGeom>
        </p:spPr>
      </p:pic>
      <p:sp>
        <p:nvSpPr>
          <p:cNvPr id="7" name="Content Placeholder 2">
            <a:extLst>
              <a:ext uri="{FF2B5EF4-FFF2-40B4-BE49-F238E27FC236}">
                <a16:creationId xmlns:a16="http://schemas.microsoft.com/office/drawing/2014/main" id="{45CC0DA8-6F58-4449-99E4-52A2963788A1}"/>
              </a:ext>
            </a:extLst>
          </p:cNvPr>
          <p:cNvSpPr>
            <a:spLocks noGrp="1"/>
          </p:cNvSpPr>
          <p:nvPr>
            <p:ph idx="1"/>
          </p:nvPr>
        </p:nvSpPr>
        <p:spPr>
          <a:xfrm>
            <a:off x="0" y="746538"/>
            <a:ext cx="9144000" cy="886323"/>
          </a:xfrm>
        </p:spPr>
        <p:txBody>
          <a:bodyPr/>
          <a:lstStyle/>
          <a:p>
            <a:pPr marL="0" indent="0" fontAlgn="auto">
              <a:spcBef>
                <a:spcPts val="0"/>
              </a:spcBef>
              <a:spcAft>
                <a:spcPts val="0"/>
              </a:spcAft>
              <a:buSzTx/>
              <a:buNone/>
              <a:defRPr/>
            </a:pPr>
            <a:r>
              <a:rPr lang="en-US" sz="2400" kern="1200" dirty="0">
                <a:solidFill>
                  <a:srgbClr val="222222"/>
                </a:solidFill>
                <a:latin typeface="Calibri" panose="020F0502020204030204" pitchFamily="34" charset="0"/>
                <a:ea typeface="+mn-ea"/>
                <a:cs typeface="Calibri" panose="020F0502020204030204" pitchFamily="34" charset="0"/>
              </a:rPr>
              <a:t>Strolger, L., &amp; Natarajan, P. (2019). Doling out Hubble time with dual-anonymous evaluation. </a:t>
            </a:r>
            <a:r>
              <a:rPr lang="en-US" sz="2400" i="1" kern="1200" dirty="0">
                <a:solidFill>
                  <a:srgbClr val="222222"/>
                </a:solidFill>
                <a:latin typeface="Calibri" panose="020F0502020204030204" pitchFamily="34" charset="0"/>
                <a:ea typeface="+mn-ea"/>
                <a:cs typeface="Calibri" panose="020F0502020204030204" pitchFamily="34" charset="0"/>
              </a:rPr>
              <a:t>Physics Today</a:t>
            </a:r>
            <a:r>
              <a:rPr lang="en-US" sz="2400" kern="1200" dirty="0">
                <a:solidFill>
                  <a:srgbClr val="222222"/>
                </a:solidFill>
                <a:latin typeface="Calibri" panose="020F0502020204030204" pitchFamily="34" charset="0"/>
                <a:ea typeface="+mn-ea"/>
                <a:cs typeface="Calibri" panose="020F0502020204030204" pitchFamily="34" charset="0"/>
              </a:rPr>
              <a:t>.</a:t>
            </a:r>
          </a:p>
        </p:txBody>
      </p:sp>
      <p:sp>
        <p:nvSpPr>
          <p:cNvPr id="4" name="Title 1">
            <a:extLst>
              <a:ext uri="{FF2B5EF4-FFF2-40B4-BE49-F238E27FC236}">
                <a16:creationId xmlns:a16="http://schemas.microsoft.com/office/drawing/2014/main" id="{ACA74459-1CF0-4774-9F1D-6F55F7B6FCE1}"/>
              </a:ext>
            </a:extLst>
          </p:cNvPr>
          <p:cNvSpPr txBox="1">
            <a:spLocks/>
          </p:cNvSpPr>
          <p:nvPr/>
        </p:nvSpPr>
        <p:spPr bwMode="auto">
          <a:xfrm>
            <a:off x="163929" y="82506"/>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dirty="0"/>
              <a:t>Policy level</a:t>
            </a:r>
            <a:endParaRPr lang="en-US" kern="0" dirty="0"/>
          </a:p>
        </p:txBody>
      </p:sp>
      <p:sp>
        <p:nvSpPr>
          <p:cNvPr id="2" name="Oval 1">
            <a:extLst>
              <a:ext uri="{FF2B5EF4-FFF2-40B4-BE49-F238E27FC236}">
                <a16:creationId xmlns:a16="http://schemas.microsoft.com/office/drawing/2014/main" id="{38A87C88-4D34-603B-8FE4-6653D9A76A7C}"/>
              </a:ext>
            </a:extLst>
          </p:cNvPr>
          <p:cNvSpPr/>
          <p:nvPr/>
        </p:nvSpPr>
        <p:spPr bwMode="auto">
          <a:xfrm>
            <a:off x="8081246" y="4842922"/>
            <a:ext cx="797753" cy="60912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Tree>
    <p:extLst>
      <p:ext uri="{BB962C8B-B14F-4D97-AF65-F5344CB8AC3E}">
        <p14:creationId xmlns:p14="http://schemas.microsoft.com/office/powerpoint/2010/main" val="122493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4" y="496186"/>
            <a:ext cx="8550275" cy="609600"/>
          </a:xfrm>
        </p:spPr>
        <p:txBody>
          <a:bodyPr/>
          <a:lstStyle/>
          <a:p>
            <a:r>
              <a:rPr lang="en-CA"/>
              <a:t>Policy level</a:t>
            </a:r>
            <a:endParaRPr lang="en-US"/>
          </a:p>
        </p:txBody>
      </p:sp>
      <p:sp>
        <p:nvSpPr>
          <p:cNvPr id="3" name="Content Placeholder 2"/>
          <p:cNvSpPr>
            <a:spLocks noGrp="1"/>
          </p:cNvSpPr>
          <p:nvPr>
            <p:ph idx="1"/>
          </p:nvPr>
        </p:nvSpPr>
        <p:spPr>
          <a:xfrm>
            <a:off x="228602" y="1429194"/>
            <a:ext cx="8915398" cy="4440053"/>
          </a:xfrm>
        </p:spPr>
        <p:txBody>
          <a:bodyPr/>
          <a:lstStyle/>
          <a:p>
            <a:r>
              <a:rPr lang="en-CA" sz="3200" b="1" dirty="0"/>
              <a:t>Standardization</a:t>
            </a:r>
            <a:r>
              <a:rPr lang="en-CA" sz="3200" dirty="0"/>
              <a:t> – structured interviews (MMI or behaviour-based interviews)</a:t>
            </a:r>
          </a:p>
          <a:p>
            <a:pPr lvl="1"/>
            <a:r>
              <a:rPr lang="en-CA" sz="2800" dirty="0"/>
              <a:t>While accounting for cultural differences (ex: conversation circles)</a:t>
            </a:r>
          </a:p>
          <a:p>
            <a:r>
              <a:rPr lang="en-CA" sz="3200" b="1" dirty="0"/>
              <a:t>Training</a:t>
            </a:r>
            <a:r>
              <a:rPr lang="en-CA" sz="3200" dirty="0"/>
              <a:t> for consistency</a:t>
            </a:r>
          </a:p>
          <a:p>
            <a:r>
              <a:rPr lang="en-CA" sz="3200" dirty="0"/>
              <a:t>Clearly defined </a:t>
            </a:r>
            <a:r>
              <a:rPr lang="en-CA" sz="3200" b="1" dirty="0"/>
              <a:t>criteria </a:t>
            </a:r>
            <a:r>
              <a:rPr lang="en-CA" sz="3200" dirty="0"/>
              <a:t>&amp; scoring </a:t>
            </a:r>
            <a:r>
              <a:rPr lang="en-CA" sz="3200" b="1" dirty="0"/>
              <a:t>rubrics</a:t>
            </a:r>
          </a:p>
          <a:p>
            <a:r>
              <a:rPr lang="en-CA" sz="3200" b="1" dirty="0"/>
              <a:t>Multiple</a:t>
            </a:r>
            <a:r>
              <a:rPr lang="en-CA" sz="3200" dirty="0"/>
              <a:t> assessment methods</a:t>
            </a:r>
            <a:endParaRPr lang="en-CA" sz="3200" b="1" dirty="0"/>
          </a:p>
          <a:p>
            <a:r>
              <a:rPr lang="en-CA" sz="3200" b="1" dirty="0"/>
              <a:t>Diverse</a:t>
            </a:r>
            <a:r>
              <a:rPr lang="en-CA" sz="3200" dirty="0"/>
              <a:t> pool of interviewers</a:t>
            </a:r>
            <a:endParaRPr lang="en-US" sz="3200" dirty="0"/>
          </a:p>
        </p:txBody>
      </p:sp>
      <p:sp>
        <p:nvSpPr>
          <p:cNvPr id="4" name="TextBox 3"/>
          <p:cNvSpPr txBox="1"/>
          <p:nvPr/>
        </p:nvSpPr>
        <p:spPr>
          <a:xfrm>
            <a:off x="3371402" y="6038650"/>
            <a:ext cx="5049520" cy="646331"/>
          </a:xfrm>
          <a:prstGeom prst="rect">
            <a:avLst/>
          </a:prstGeom>
          <a:noFill/>
        </p:spPr>
        <p:txBody>
          <a:bodyPr wrap="square" rtlCol="0">
            <a:spAutoFit/>
          </a:bodyPr>
          <a:lstStyle/>
          <a:p>
            <a:pPr defTabSz="457200"/>
            <a:r>
              <a:rPr lang="en-CA" dirty="0">
                <a:solidFill>
                  <a:srgbClr val="000000"/>
                </a:solidFill>
                <a:latin typeface="Arial" panose="020B0604020202020204" pitchFamily="34" charset="0"/>
                <a:cs typeface="Arial" panose="020B0604020202020204" pitchFamily="34" charset="0"/>
              </a:rPr>
              <a:t>September, 2016; AAMC; </a:t>
            </a:r>
            <a:r>
              <a:rPr lang="en-US" dirty="0">
                <a:solidFill>
                  <a:srgbClr val="000000"/>
                </a:solidFill>
                <a:latin typeface="Arial" panose="020B0604020202020204" pitchFamily="34" charset="0"/>
                <a:cs typeface="Arial" panose="020B0604020202020204" pitchFamily="34" charset="0"/>
              </a:rPr>
              <a:t>Best Practices for Conducting Residency Program Interviews</a:t>
            </a:r>
          </a:p>
        </p:txBody>
      </p:sp>
    </p:spTree>
    <p:extLst>
      <p:ext uri="{BB962C8B-B14F-4D97-AF65-F5344CB8AC3E}">
        <p14:creationId xmlns:p14="http://schemas.microsoft.com/office/powerpoint/2010/main" val="50620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788CE-3610-A77E-806C-90B389F5F3EC}"/>
              </a:ext>
            </a:extLst>
          </p:cNvPr>
          <p:cNvSpPr>
            <a:spLocks noGrp="1"/>
          </p:cNvSpPr>
          <p:nvPr>
            <p:ph type="title"/>
          </p:nvPr>
        </p:nvSpPr>
        <p:spPr>
          <a:xfrm>
            <a:off x="1272211" y="725415"/>
            <a:ext cx="6602389" cy="1453802"/>
          </a:xfrm>
        </p:spPr>
        <p:txBody>
          <a:bodyPr/>
          <a:lstStyle/>
          <a:p>
            <a:r>
              <a:rPr lang="en-US" dirty="0"/>
              <a:t>2 circle members fill out 1 score sheet</a:t>
            </a:r>
          </a:p>
        </p:txBody>
      </p:sp>
      <p:pic>
        <p:nvPicPr>
          <p:cNvPr id="5" name="Picture 4" descr="A group of people having a discussion&#10;&#10;Description automatically generated">
            <a:extLst>
              <a:ext uri="{FF2B5EF4-FFF2-40B4-BE49-F238E27FC236}">
                <a16:creationId xmlns:a16="http://schemas.microsoft.com/office/drawing/2014/main" id="{BAD89DBB-3EE3-F583-A50C-45EDB5434BC3}"/>
              </a:ext>
            </a:extLst>
          </p:cNvPr>
          <p:cNvPicPr>
            <a:picLocks noChangeAspect="1"/>
          </p:cNvPicPr>
          <p:nvPr/>
        </p:nvPicPr>
        <p:blipFill rotWithShape="1">
          <a:blip r:embed="rId3">
            <a:extLst>
              <a:ext uri="{28A0092B-C50C-407E-A947-70E740481C1C}">
                <a14:useLocalDpi xmlns:a14="http://schemas.microsoft.com/office/drawing/2010/main" val="0"/>
              </a:ext>
            </a:extLst>
          </a:blip>
          <a:srcRect t="26843"/>
          <a:stretch/>
        </p:blipFill>
        <p:spPr>
          <a:xfrm>
            <a:off x="0" y="2179219"/>
            <a:ext cx="7874598" cy="3840583"/>
          </a:xfrm>
          <a:prstGeom prst="rect">
            <a:avLst/>
          </a:prstGeom>
          <a:ln>
            <a:noFill/>
          </a:ln>
          <a:effectLst>
            <a:softEdge rad="112500"/>
          </a:effectLst>
        </p:spPr>
      </p:pic>
    </p:spTree>
    <p:extLst>
      <p:ext uri="{BB962C8B-B14F-4D97-AF65-F5344CB8AC3E}">
        <p14:creationId xmlns:p14="http://schemas.microsoft.com/office/powerpoint/2010/main" val="38157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68" y="621224"/>
            <a:ext cx="8876371" cy="1315152"/>
          </a:xfrm>
        </p:spPr>
        <p:txBody>
          <a:bodyPr/>
          <a:lstStyle/>
          <a:p>
            <a:r>
              <a:rPr lang="en-US"/>
              <a:t>Acknowledgement, acceptance, &amp; awareness</a:t>
            </a:r>
          </a:p>
        </p:txBody>
      </p:sp>
      <p:sp>
        <p:nvSpPr>
          <p:cNvPr id="3" name="Content Placeholder 2"/>
          <p:cNvSpPr>
            <a:spLocks noGrp="1"/>
          </p:cNvSpPr>
          <p:nvPr>
            <p:ph idx="1"/>
          </p:nvPr>
        </p:nvSpPr>
        <p:spPr>
          <a:xfrm>
            <a:off x="4416358" y="2424702"/>
            <a:ext cx="4694134" cy="3618291"/>
          </a:xfrm>
        </p:spPr>
        <p:txBody>
          <a:bodyPr/>
          <a:lstStyle/>
          <a:p>
            <a:r>
              <a:rPr lang="en-US" sz="3200" b="1" dirty="0"/>
              <a:t>Interrupt</a:t>
            </a:r>
            <a:r>
              <a:rPr lang="en-US" sz="3200" dirty="0"/>
              <a:t> from exclusively determining our decisions &amp; behaviours</a:t>
            </a:r>
          </a:p>
          <a:p>
            <a:endParaRPr lang="en-US" sz="1200" dirty="0"/>
          </a:p>
          <a:p>
            <a:r>
              <a:rPr lang="en-US" sz="3200" b="1" dirty="0"/>
              <a:t>Mitigation</a:t>
            </a:r>
            <a:r>
              <a:rPr lang="en-US" sz="3200" dirty="0"/>
              <a:t> not elimination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8482"/>
          <a:stretch/>
        </p:blipFill>
        <p:spPr>
          <a:xfrm>
            <a:off x="2" y="1936376"/>
            <a:ext cx="4537249" cy="4921624"/>
          </a:xfrm>
          <a:prstGeom prst="rect">
            <a:avLst/>
          </a:prstGeom>
          <a:ln>
            <a:noFill/>
          </a:ln>
          <a:effectLst>
            <a:softEdge rad="112500"/>
          </a:effectLst>
        </p:spPr>
      </p:pic>
    </p:spTree>
    <p:extLst>
      <p:ext uri="{BB962C8B-B14F-4D97-AF65-F5344CB8AC3E}">
        <p14:creationId xmlns:p14="http://schemas.microsoft.com/office/powerpoint/2010/main" val="257383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Take an Implicit Association Test</a:t>
            </a: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 y="1447800"/>
            <a:ext cx="6478277" cy="5410200"/>
          </a:xfrm>
          <a:prstGeom prst="rect">
            <a:avLst/>
          </a:prstGeom>
          <a:ln>
            <a:noFill/>
          </a:ln>
          <a:effectLst>
            <a:softEdge rad="112500"/>
          </a:effectLst>
        </p:spPr>
      </p:pic>
      <p:sp>
        <p:nvSpPr>
          <p:cNvPr id="5" name="Content Placeholder 2">
            <a:extLst>
              <a:ext uri="{FF2B5EF4-FFF2-40B4-BE49-F238E27FC236}">
                <a16:creationId xmlns:a16="http://schemas.microsoft.com/office/drawing/2014/main" id="{1A959A65-7945-4992-A599-BCB776BBFA8E}"/>
              </a:ext>
            </a:extLst>
          </p:cNvPr>
          <p:cNvSpPr txBox="1">
            <a:spLocks/>
          </p:cNvSpPr>
          <p:nvPr/>
        </p:nvSpPr>
        <p:spPr bwMode="auto">
          <a:xfrm>
            <a:off x="6129403" y="2287895"/>
            <a:ext cx="2777530" cy="373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US" sz="2000">
                <a:solidFill>
                  <a:srgbClr val="222222"/>
                </a:solidFill>
                <a:latin typeface="Calibri" panose="020F0502020204030204" pitchFamily="34" charset="0"/>
                <a:cs typeface="Calibri" panose="020F0502020204030204" pitchFamily="34" charset="0"/>
              </a:rPr>
              <a:t>Capers IV, Q., Clinchot, D., McDougle, L., &amp; Greenwald, A. G. (2017). Implicit racial bias in medical school admissions. </a:t>
            </a:r>
            <a:r>
              <a:rPr lang="en-US" sz="2000" i="1">
                <a:solidFill>
                  <a:srgbClr val="222222"/>
                </a:solidFill>
                <a:latin typeface="Calibri" panose="020F0502020204030204" pitchFamily="34" charset="0"/>
                <a:cs typeface="Calibri" panose="020F0502020204030204" pitchFamily="34" charset="0"/>
              </a:rPr>
              <a:t>Academic Medicine</a:t>
            </a:r>
            <a:r>
              <a:rPr lang="en-US" sz="2000">
                <a:solidFill>
                  <a:srgbClr val="222222"/>
                </a:solidFill>
                <a:latin typeface="Calibri" panose="020F0502020204030204" pitchFamily="34" charset="0"/>
                <a:cs typeface="Calibri" panose="020F0502020204030204" pitchFamily="34" charset="0"/>
              </a:rPr>
              <a:t>, </a:t>
            </a:r>
            <a:r>
              <a:rPr lang="en-US" sz="2000" i="1">
                <a:solidFill>
                  <a:srgbClr val="222222"/>
                </a:solidFill>
                <a:latin typeface="Calibri" panose="020F0502020204030204" pitchFamily="34" charset="0"/>
                <a:cs typeface="Calibri" panose="020F0502020204030204" pitchFamily="34" charset="0"/>
              </a:rPr>
              <a:t>92</a:t>
            </a:r>
            <a:r>
              <a:rPr lang="en-US" sz="2000">
                <a:solidFill>
                  <a:srgbClr val="222222"/>
                </a:solidFill>
                <a:latin typeface="Calibri" panose="020F0502020204030204" pitchFamily="34" charset="0"/>
                <a:cs typeface="Calibri" panose="020F0502020204030204" pitchFamily="34" charset="0"/>
              </a:rPr>
              <a:t>(3), 365-369</a:t>
            </a:r>
            <a:endParaRPr lang="en-US" sz="2000" ker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1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4" y="594360"/>
            <a:ext cx="8550275" cy="609600"/>
          </a:xfrm>
        </p:spPr>
        <p:txBody>
          <a:bodyPr/>
          <a:lstStyle/>
          <a:p>
            <a:r>
              <a:rPr lang="en-CA" dirty="0"/>
              <a:t>Individual level</a:t>
            </a:r>
            <a:endParaRPr lang="en-US" dirty="0"/>
          </a:p>
        </p:txBody>
      </p:sp>
      <p:sp>
        <p:nvSpPr>
          <p:cNvPr id="3" name="Content Placeholder 2"/>
          <p:cNvSpPr>
            <a:spLocks noGrp="1"/>
          </p:cNvSpPr>
          <p:nvPr>
            <p:ph idx="1"/>
          </p:nvPr>
        </p:nvSpPr>
        <p:spPr>
          <a:xfrm>
            <a:off x="228603" y="1444823"/>
            <a:ext cx="8550275" cy="4343400"/>
          </a:xfrm>
        </p:spPr>
        <p:txBody>
          <a:bodyPr/>
          <a:lstStyle/>
          <a:p>
            <a:r>
              <a:rPr lang="en-US" b="1" dirty="0"/>
              <a:t>Awareness</a:t>
            </a:r>
            <a:r>
              <a:rPr lang="en-US" dirty="0"/>
              <a:t> of </a:t>
            </a:r>
            <a:r>
              <a:rPr lang="en-US" b="1" dirty="0"/>
              <a:t>strong reactions </a:t>
            </a:r>
            <a:r>
              <a:rPr lang="en-US" dirty="0"/>
              <a:t>for or against a particular applicant or type of applicant</a:t>
            </a:r>
          </a:p>
          <a:p>
            <a:endParaRPr lang="en-US" sz="1000" dirty="0"/>
          </a:p>
          <a:p>
            <a:r>
              <a:rPr lang="en-US" dirty="0"/>
              <a:t>Careful of </a:t>
            </a:r>
            <a:r>
              <a:rPr lang="en-US" b="1" dirty="0"/>
              <a:t>1</a:t>
            </a:r>
            <a:r>
              <a:rPr lang="en-US" b="1" baseline="30000" dirty="0"/>
              <a:t>st</a:t>
            </a:r>
            <a:r>
              <a:rPr lang="en-US" b="1" dirty="0"/>
              <a:t> impressions </a:t>
            </a:r>
            <a:r>
              <a:rPr lang="en-US" dirty="0"/>
              <a:t>impacting your assessment &amp; communication</a:t>
            </a:r>
          </a:p>
          <a:p>
            <a:endParaRPr lang="en-US" sz="1000" dirty="0"/>
          </a:p>
          <a:p>
            <a:r>
              <a:rPr lang="en-US" b="1" dirty="0"/>
              <a:t>Perspective-</a:t>
            </a:r>
            <a:r>
              <a:rPr lang="en-US" dirty="0"/>
              <a:t>taking</a:t>
            </a:r>
          </a:p>
        </p:txBody>
      </p:sp>
      <p:sp>
        <p:nvSpPr>
          <p:cNvPr id="4" name="TextBox 3"/>
          <p:cNvSpPr txBox="1"/>
          <p:nvPr/>
        </p:nvSpPr>
        <p:spPr>
          <a:xfrm>
            <a:off x="3180080" y="5788225"/>
            <a:ext cx="5049520" cy="646331"/>
          </a:xfrm>
          <a:prstGeom prst="rect">
            <a:avLst/>
          </a:prstGeom>
          <a:noFill/>
        </p:spPr>
        <p:txBody>
          <a:bodyPr wrap="square" rtlCol="0">
            <a:spAutoFit/>
          </a:bodyPr>
          <a:lstStyle/>
          <a:p>
            <a:pPr defTabSz="457200"/>
            <a:r>
              <a:rPr lang="en-CA" dirty="0">
                <a:solidFill>
                  <a:srgbClr val="000000"/>
                </a:solidFill>
                <a:latin typeface="Arial" panose="020B0604020202020204" pitchFamily="34" charset="0"/>
                <a:cs typeface="Arial" panose="020B0604020202020204" pitchFamily="34" charset="0"/>
              </a:rPr>
              <a:t>September, 2016; AAMC; </a:t>
            </a:r>
            <a:r>
              <a:rPr lang="en-US" dirty="0">
                <a:solidFill>
                  <a:srgbClr val="000000"/>
                </a:solidFill>
                <a:latin typeface="Arial" panose="020B0604020202020204" pitchFamily="34" charset="0"/>
                <a:cs typeface="Arial" panose="020B0604020202020204" pitchFamily="34" charset="0"/>
              </a:rPr>
              <a:t>Best Practices for Conducting Residency Program Interviews</a:t>
            </a:r>
          </a:p>
        </p:txBody>
      </p:sp>
    </p:spTree>
    <p:extLst>
      <p:ext uri="{BB962C8B-B14F-4D97-AF65-F5344CB8AC3E}">
        <p14:creationId xmlns:p14="http://schemas.microsoft.com/office/powerpoint/2010/main" val="290078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25" y="519852"/>
            <a:ext cx="8550275" cy="609600"/>
          </a:xfrm>
        </p:spPr>
        <p:txBody>
          <a:bodyPr/>
          <a:lstStyle/>
          <a:p>
            <a:r>
              <a:rPr lang="en-CA"/>
              <a:t>Interview tips</a:t>
            </a:r>
            <a:endParaRPr lang="en-US"/>
          </a:p>
        </p:txBody>
      </p:sp>
      <p:sp>
        <p:nvSpPr>
          <p:cNvPr id="3" name="Content Placeholder 2"/>
          <p:cNvSpPr>
            <a:spLocks noGrp="1"/>
          </p:cNvSpPr>
          <p:nvPr>
            <p:ph idx="1"/>
          </p:nvPr>
        </p:nvSpPr>
        <p:spPr>
          <a:xfrm>
            <a:off x="131123" y="1452091"/>
            <a:ext cx="8435184" cy="5539018"/>
          </a:xfrm>
        </p:spPr>
        <p:txBody>
          <a:bodyPr/>
          <a:lstStyle/>
          <a:p>
            <a:r>
              <a:rPr lang="en-US" sz="3200" dirty="0"/>
              <a:t>Behavioural </a:t>
            </a:r>
            <a:r>
              <a:rPr lang="en-US" sz="3200" b="1" dirty="0"/>
              <a:t>content related </a:t>
            </a:r>
            <a:r>
              <a:rPr lang="en-US" sz="3200" dirty="0"/>
              <a:t>to the appropriate competency (not your perception)</a:t>
            </a:r>
          </a:p>
          <a:p>
            <a:endParaRPr lang="en-US" sz="800" dirty="0"/>
          </a:p>
          <a:p>
            <a:r>
              <a:rPr lang="en-CA" sz="3200" dirty="0"/>
              <a:t>Content of </a:t>
            </a:r>
            <a:r>
              <a:rPr lang="en-CA" sz="3200" b="1" dirty="0"/>
              <a:t>response only </a:t>
            </a:r>
            <a:r>
              <a:rPr lang="en-CA" sz="3200" dirty="0"/>
              <a:t>(not irrelevant information included in response)</a:t>
            </a:r>
          </a:p>
          <a:p>
            <a:endParaRPr lang="en-CA" sz="800" dirty="0"/>
          </a:p>
          <a:p>
            <a:r>
              <a:rPr lang="en-CA" sz="3200" dirty="0"/>
              <a:t>Response to </a:t>
            </a:r>
            <a:r>
              <a:rPr lang="en-CA" sz="3200" b="1" dirty="0"/>
              <a:t>given question </a:t>
            </a:r>
            <a:r>
              <a:rPr lang="en-CA" sz="3200" dirty="0"/>
              <a:t>only (not influenced by previous responses)</a:t>
            </a:r>
          </a:p>
          <a:p>
            <a:endParaRPr lang="en-CA" sz="800" dirty="0"/>
          </a:p>
          <a:p>
            <a:r>
              <a:rPr lang="en-CA" sz="3200" dirty="0"/>
              <a:t>Response without </a:t>
            </a:r>
            <a:r>
              <a:rPr lang="en-CA" sz="3200" b="1" dirty="0"/>
              <a:t>reference</a:t>
            </a:r>
            <a:r>
              <a:rPr lang="en-CA" sz="3200" dirty="0"/>
              <a:t> to other candidates</a:t>
            </a:r>
            <a:endParaRPr lang="en-US" sz="3200" dirty="0"/>
          </a:p>
        </p:txBody>
      </p:sp>
      <p:sp>
        <p:nvSpPr>
          <p:cNvPr id="4" name="TextBox 3"/>
          <p:cNvSpPr txBox="1"/>
          <p:nvPr/>
        </p:nvSpPr>
        <p:spPr>
          <a:xfrm>
            <a:off x="4348717" y="6022141"/>
            <a:ext cx="3785191" cy="646331"/>
          </a:xfrm>
          <a:prstGeom prst="rect">
            <a:avLst/>
          </a:prstGeom>
          <a:noFill/>
        </p:spPr>
        <p:txBody>
          <a:bodyPr wrap="square" rtlCol="0">
            <a:spAutoFit/>
          </a:bodyPr>
          <a:lstStyle/>
          <a:p>
            <a:pPr defTabSz="457200"/>
            <a:r>
              <a:rPr lang="en-CA">
                <a:solidFill>
                  <a:srgbClr val="000000"/>
                </a:solidFill>
                <a:latin typeface="Arial" panose="020B0604020202020204" pitchFamily="34" charset="0"/>
                <a:cs typeface="Arial" panose="020B0604020202020204" pitchFamily="34" charset="0"/>
              </a:rPr>
              <a:t>AAMC webinar; </a:t>
            </a:r>
            <a:r>
              <a:rPr lang="en-US">
                <a:solidFill>
                  <a:srgbClr val="000000"/>
                </a:solidFill>
                <a:latin typeface="Arial" panose="020B0604020202020204" pitchFamily="34" charset="0"/>
                <a:cs typeface="Arial" panose="020B0604020202020204" pitchFamily="34" charset="0"/>
              </a:rPr>
              <a:t>Addressing Implicit Bias in Virtual Interviews</a:t>
            </a:r>
          </a:p>
        </p:txBody>
      </p:sp>
    </p:spTree>
    <p:extLst>
      <p:ext uri="{BB962C8B-B14F-4D97-AF65-F5344CB8AC3E}">
        <p14:creationId xmlns:p14="http://schemas.microsoft.com/office/powerpoint/2010/main" val="352474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4" y="364787"/>
            <a:ext cx="8550275" cy="609600"/>
          </a:xfrm>
        </p:spPr>
        <p:txBody>
          <a:bodyPr/>
          <a:lstStyle/>
          <a:p>
            <a:r>
              <a:rPr lang="en-CA" dirty="0"/>
              <a:t>Summary</a:t>
            </a:r>
            <a:endParaRPr lang="en-US" dirty="0"/>
          </a:p>
        </p:txBody>
      </p:sp>
      <p:sp>
        <p:nvSpPr>
          <p:cNvPr id="3" name="Content Placeholder 2"/>
          <p:cNvSpPr>
            <a:spLocks noGrp="1"/>
          </p:cNvSpPr>
          <p:nvPr>
            <p:ph idx="1"/>
          </p:nvPr>
        </p:nvSpPr>
        <p:spPr>
          <a:xfrm>
            <a:off x="228604" y="1491757"/>
            <a:ext cx="8550275" cy="5554306"/>
          </a:xfrm>
        </p:spPr>
        <p:txBody>
          <a:bodyPr/>
          <a:lstStyle/>
          <a:p>
            <a:r>
              <a:rPr lang="en-CA" sz="3200" dirty="0"/>
              <a:t>While completely natural (arising from our </a:t>
            </a:r>
            <a:r>
              <a:rPr lang="en-CA" sz="3200" b="1" dirty="0"/>
              <a:t>biology</a:t>
            </a:r>
            <a:r>
              <a:rPr lang="en-CA" sz="3200" dirty="0"/>
              <a:t> &amp; </a:t>
            </a:r>
            <a:r>
              <a:rPr lang="en-CA" sz="3200" b="1" dirty="0"/>
              <a:t>socio-cultural experiences</a:t>
            </a:r>
            <a:r>
              <a:rPr lang="en-CA" sz="3200" dirty="0"/>
              <a:t>), our unconscious biases can negatively impact our </a:t>
            </a:r>
            <a:r>
              <a:rPr lang="en-CA" sz="3200" b="1" dirty="0"/>
              <a:t>decision-making &amp; communication</a:t>
            </a:r>
          </a:p>
          <a:p>
            <a:pPr marL="0" indent="0">
              <a:buNone/>
            </a:pPr>
            <a:endParaRPr lang="en-CA" sz="1200" dirty="0"/>
          </a:p>
          <a:p>
            <a:r>
              <a:rPr lang="en-CA" sz="3200" dirty="0"/>
              <a:t>Strategies:</a:t>
            </a:r>
          </a:p>
          <a:p>
            <a:pPr lvl="1"/>
            <a:r>
              <a:rPr lang="en-CA" sz="2800" b="1" dirty="0"/>
              <a:t>Awareness &amp; examination </a:t>
            </a:r>
            <a:r>
              <a:rPr lang="en-CA" sz="2800" dirty="0"/>
              <a:t>of our biases</a:t>
            </a:r>
            <a:endParaRPr lang="en-CA" sz="2400" dirty="0"/>
          </a:p>
          <a:p>
            <a:pPr lvl="1"/>
            <a:r>
              <a:rPr lang="en-CA" sz="2800" b="1" dirty="0"/>
              <a:t>Identifying</a:t>
            </a:r>
            <a:r>
              <a:rPr lang="en-CA" sz="2800" dirty="0"/>
              <a:t> areas where policy decisions can reduce bias</a:t>
            </a:r>
          </a:p>
          <a:p>
            <a:pPr lvl="1"/>
            <a:endParaRPr lang="en-CA" b="1" dirty="0"/>
          </a:p>
          <a:p>
            <a:endParaRPr lang="en-CA" dirty="0"/>
          </a:p>
          <a:p>
            <a:pPr marL="0" indent="0">
              <a:buNone/>
            </a:pPr>
            <a:endParaRPr lang="en-CA" dirty="0"/>
          </a:p>
        </p:txBody>
      </p:sp>
    </p:spTree>
    <p:extLst>
      <p:ext uri="{BB962C8B-B14F-4D97-AF65-F5344CB8AC3E}">
        <p14:creationId xmlns:p14="http://schemas.microsoft.com/office/powerpoint/2010/main" val="111793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497840"/>
            <a:ext cx="8550275" cy="609600"/>
          </a:xfrm>
        </p:spPr>
        <p:txBody>
          <a:bodyPr/>
          <a:lstStyle/>
          <a:p>
            <a:r>
              <a:rPr lang="en-CA" dirty="0"/>
              <a:t>Selector/interviewer judgments</a:t>
            </a:r>
            <a:endParaRPr lang="en-US" dirty="0"/>
          </a:p>
        </p:txBody>
      </p:sp>
      <p:sp>
        <p:nvSpPr>
          <p:cNvPr id="3" name="Content Placeholder 2"/>
          <p:cNvSpPr>
            <a:spLocks noGrp="1"/>
          </p:cNvSpPr>
          <p:nvPr>
            <p:ph idx="1"/>
          </p:nvPr>
        </p:nvSpPr>
        <p:spPr>
          <a:xfrm>
            <a:off x="228599" y="1392585"/>
            <a:ext cx="8550275" cy="4759960"/>
          </a:xfrm>
        </p:spPr>
        <p:txBody>
          <a:bodyPr/>
          <a:lstStyle/>
          <a:p>
            <a:r>
              <a:rPr lang="en-CA" dirty="0"/>
              <a:t>Cognitive process is multifaceted</a:t>
            </a:r>
          </a:p>
          <a:p>
            <a:pPr lvl="1"/>
            <a:r>
              <a:rPr lang="en-CA" dirty="0"/>
              <a:t>Social milieu</a:t>
            </a:r>
          </a:p>
          <a:p>
            <a:pPr lvl="1"/>
            <a:r>
              <a:rPr lang="en-CA" dirty="0"/>
              <a:t>Interactions interviewer-candidate</a:t>
            </a:r>
          </a:p>
          <a:p>
            <a:pPr lvl="1"/>
            <a:r>
              <a:rPr lang="en-CA" dirty="0"/>
              <a:t>First impressions</a:t>
            </a:r>
          </a:p>
          <a:p>
            <a:pPr lvl="1"/>
            <a:r>
              <a:rPr lang="en-CA" dirty="0"/>
              <a:t>Characteristics of the task</a:t>
            </a:r>
          </a:p>
          <a:p>
            <a:pPr lvl="1"/>
            <a:r>
              <a:rPr lang="en-CA" dirty="0"/>
              <a:t>Context</a:t>
            </a:r>
          </a:p>
          <a:p>
            <a:pPr lvl="1"/>
            <a:r>
              <a:rPr lang="en-CA" dirty="0"/>
              <a:t>Emotions</a:t>
            </a:r>
          </a:p>
          <a:p>
            <a:pPr lvl="1"/>
            <a:r>
              <a:rPr lang="en-CA" dirty="0"/>
              <a:t>Values</a:t>
            </a:r>
            <a:endParaRPr lang="en-US" dirty="0"/>
          </a:p>
        </p:txBody>
      </p:sp>
      <p:sp>
        <p:nvSpPr>
          <p:cNvPr id="5" name="TextBox 4"/>
          <p:cNvSpPr txBox="1"/>
          <p:nvPr/>
        </p:nvSpPr>
        <p:spPr>
          <a:xfrm>
            <a:off x="2458720" y="6316347"/>
            <a:ext cx="5467466" cy="307777"/>
          </a:xfrm>
          <a:prstGeom prst="rect">
            <a:avLst/>
          </a:prstGeom>
          <a:noFill/>
        </p:spPr>
        <p:txBody>
          <a:bodyPr wrap="square" rtlCol="0">
            <a:spAutoFit/>
          </a:bodyPr>
          <a:lstStyle/>
          <a:p>
            <a:r>
              <a:rPr lang="en-CA" sz="1400" dirty="0">
                <a:solidFill>
                  <a:srgbClr val="000000"/>
                </a:solidFill>
                <a:latin typeface="Arial" panose="020B0604020202020204" pitchFamily="34" charset="0"/>
                <a:cs typeface="Arial" panose="020B0604020202020204" pitchFamily="34" charset="0"/>
              </a:rPr>
              <a:t>Content courtesy Dr. Gomez-Garibello Zoom webinar; Nov. 2020 </a:t>
            </a:r>
            <a:endParaRPr 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47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3" y="284748"/>
            <a:ext cx="8550275" cy="609600"/>
          </a:xfrm>
        </p:spPr>
        <p:txBody>
          <a:bodyPr/>
          <a:lstStyle/>
          <a:p>
            <a:r>
              <a:rPr lang="en-US" dirty="0"/>
              <a:t>References</a:t>
            </a:r>
          </a:p>
        </p:txBody>
      </p:sp>
      <p:sp>
        <p:nvSpPr>
          <p:cNvPr id="3" name="Content Placeholder 2"/>
          <p:cNvSpPr>
            <a:spLocks noGrp="1"/>
          </p:cNvSpPr>
          <p:nvPr>
            <p:ph idx="1"/>
          </p:nvPr>
        </p:nvSpPr>
        <p:spPr>
          <a:xfrm>
            <a:off x="76203" y="1126958"/>
            <a:ext cx="8025063" cy="5362075"/>
          </a:xfrm>
        </p:spPr>
        <p:txBody>
          <a:bodyPr/>
          <a:lstStyle/>
          <a:p>
            <a:r>
              <a:rPr lang="en-US" sz="1600" dirty="0">
                <a:solidFill>
                  <a:srgbClr val="222222"/>
                </a:solidFill>
                <a:latin typeface="Arial" panose="020B0604020202020204" pitchFamily="34" charset="0"/>
              </a:rPr>
              <a:t>Alweis, R. L., Fitzpatrick, C., &amp; Donato, A. A. (2015). Rater perceptions of bias using the multiple mini-interview format: A qualitative study. </a:t>
            </a:r>
            <a:r>
              <a:rPr lang="en-US" sz="1600" i="1" dirty="0">
                <a:solidFill>
                  <a:srgbClr val="222222"/>
                </a:solidFill>
                <a:latin typeface="Arial" panose="020B0604020202020204" pitchFamily="34" charset="0"/>
              </a:rPr>
              <a:t>Journal of Education and Training Studies</a:t>
            </a:r>
            <a:r>
              <a:rPr lang="en-US" sz="1600" dirty="0">
                <a:solidFill>
                  <a:srgbClr val="222222"/>
                </a:solidFill>
                <a:latin typeface="Arial" panose="020B0604020202020204" pitchFamily="34" charset="0"/>
              </a:rPr>
              <a:t>, </a:t>
            </a:r>
            <a:r>
              <a:rPr lang="en-US" sz="1600" i="1" dirty="0">
                <a:solidFill>
                  <a:srgbClr val="222222"/>
                </a:solidFill>
                <a:latin typeface="Arial" panose="020B0604020202020204" pitchFamily="34" charset="0"/>
              </a:rPr>
              <a:t>3</a:t>
            </a:r>
            <a:r>
              <a:rPr lang="en-US" sz="1600" dirty="0">
                <a:solidFill>
                  <a:srgbClr val="222222"/>
                </a:solidFill>
                <a:latin typeface="Arial" panose="020B0604020202020204" pitchFamily="34" charset="0"/>
              </a:rPr>
              <a:t>(5), 52-58.</a:t>
            </a:r>
          </a:p>
          <a:p>
            <a:r>
              <a:rPr lang="en-US" sz="1600" dirty="0">
                <a:solidFill>
                  <a:srgbClr val="222222"/>
                </a:solidFill>
                <a:latin typeface="Arial" panose="020B0604020202020204" pitchFamily="34" charset="0"/>
              </a:rPr>
              <a:t>Dodson, M., Crotty, B., </a:t>
            </a:r>
            <a:r>
              <a:rPr lang="en-US" sz="1600" dirty="0" err="1">
                <a:solidFill>
                  <a:srgbClr val="222222"/>
                </a:solidFill>
                <a:latin typeface="Arial" panose="020B0604020202020204" pitchFamily="34" charset="0"/>
              </a:rPr>
              <a:t>Prideaux</a:t>
            </a:r>
            <a:r>
              <a:rPr lang="en-US" sz="1600" dirty="0">
                <a:solidFill>
                  <a:srgbClr val="222222"/>
                </a:solidFill>
                <a:latin typeface="Arial" panose="020B0604020202020204" pitchFamily="34" charset="0"/>
              </a:rPr>
              <a:t>, D., Carne, R., Ward, A., &amp; De </a:t>
            </a:r>
            <a:r>
              <a:rPr lang="en-US" sz="1600" dirty="0" err="1">
                <a:solidFill>
                  <a:srgbClr val="222222"/>
                </a:solidFill>
                <a:latin typeface="Arial" panose="020B0604020202020204" pitchFamily="34" charset="0"/>
              </a:rPr>
              <a:t>Leeuw</a:t>
            </a:r>
            <a:r>
              <a:rPr lang="en-US" sz="1600" dirty="0">
                <a:solidFill>
                  <a:srgbClr val="222222"/>
                </a:solidFill>
                <a:latin typeface="Arial" panose="020B0604020202020204" pitchFamily="34" charset="0"/>
              </a:rPr>
              <a:t>, E. (2009). The multiple mini‐interview: how long is long enough?. </a:t>
            </a:r>
            <a:r>
              <a:rPr lang="en-US" sz="1600" i="1" dirty="0">
                <a:solidFill>
                  <a:srgbClr val="222222"/>
                </a:solidFill>
                <a:latin typeface="Arial" panose="020B0604020202020204" pitchFamily="34" charset="0"/>
              </a:rPr>
              <a:t>Medical education</a:t>
            </a:r>
            <a:r>
              <a:rPr lang="en-US" sz="1600" dirty="0">
                <a:solidFill>
                  <a:srgbClr val="222222"/>
                </a:solidFill>
                <a:latin typeface="Arial" panose="020B0604020202020204" pitchFamily="34" charset="0"/>
              </a:rPr>
              <a:t>, </a:t>
            </a:r>
            <a:r>
              <a:rPr lang="en-US" sz="1600" i="1" dirty="0">
                <a:solidFill>
                  <a:srgbClr val="222222"/>
                </a:solidFill>
                <a:latin typeface="Arial" panose="020B0604020202020204" pitchFamily="34" charset="0"/>
              </a:rPr>
              <a:t>43</a:t>
            </a:r>
            <a:r>
              <a:rPr lang="en-US" sz="1600" dirty="0">
                <a:solidFill>
                  <a:srgbClr val="222222"/>
                </a:solidFill>
                <a:latin typeface="Arial" panose="020B0604020202020204" pitchFamily="34" charset="0"/>
              </a:rPr>
              <a:t>(2), 168-174.</a:t>
            </a:r>
          </a:p>
          <a:p>
            <a:r>
              <a:rPr lang="en-US" sz="1600" dirty="0">
                <a:solidFill>
                  <a:srgbClr val="222222"/>
                </a:solidFill>
                <a:latin typeface="Arial" panose="020B0604020202020204" pitchFamily="34" charset="0"/>
              </a:rPr>
              <a:t>Harasym, P. H., </a:t>
            </a:r>
            <a:r>
              <a:rPr lang="en-US" sz="1600" dirty="0" err="1">
                <a:solidFill>
                  <a:srgbClr val="222222"/>
                </a:solidFill>
                <a:latin typeface="Arial" panose="020B0604020202020204" pitchFamily="34" charset="0"/>
              </a:rPr>
              <a:t>Woloschuk</a:t>
            </a:r>
            <a:r>
              <a:rPr lang="en-US" sz="1600" dirty="0">
                <a:solidFill>
                  <a:srgbClr val="222222"/>
                </a:solidFill>
                <a:latin typeface="Arial" panose="020B0604020202020204" pitchFamily="34" charset="0"/>
              </a:rPr>
              <a:t>, W., </a:t>
            </a:r>
            <a:r>
              <a:rPr lang="en-US" sz="1600" dirty="0" err="1">
                <a:solidFill>
                  <a:srgbClr val="222222"/>
                </a:solidFill>
                <a:latin typeface="Arial" panose="020B0604020202020204" pitchFamily="34" charset="0"/>
              </a:rPr>
              <a:t>Mandin</a:t>
            </a:r>
            <a:r>
              <a:rPr lang="en-US" sz="1600" dirty="0">
                <a:solidFill>
                  <a:srgbClr val="222222"/>
                </a:solidFill>
                <a:latin typeface="Arial" panose="020B0604020202020204" pitchFamily="34" charset="0"/>
              </a:rPr>
              <a:t>, H., &amp; </a:t>
            </a:r>
            <a:r>
              <a:rPr lang="en-US" sz="1600" dirty="0" err="1">
                <a:solidFill>
                  <a:srgbClr val="222222"/>
                </a:solidFill>
                <a:latin typeface="Arial" panose="020B0604020202020204" pitchFamily="34" charset="0"/>
              </a:rPr>
              <a:t>Brundin</a:t>
            </a:r>
            <a:r>
              <a:rPr lang="en-US" sz="1600" dirty="0">
                <a:solidFill>
                  <a:srgbClr val="222222"/>
                </a:solidFill>
                <a:latin typeface="Arial" panose="020B0604020202020204" pitchFamily="34" charset="0"/>
              </a:rPr>
              <a:t>-Mather, R. (1996). Reliability and validity of interviewers' judgments of medical school candidates. </a:t>
            </a:r>
            <a:r>
              <a:rPr lang="en-US" sz="1600" i="1" dirty="0">
                <a:solidFill>
                  <a:srgbClr val="222222"/>
                </a:solidFill>
                <a:latin typeface="Arial" panose="020B0604020202020204" pitchFamily="34" charset="0"/>
              </a:rPr>
              <a:t>Academic Medicine</a:t>
            </a:r>
            <a:r>
              <a:rPr lang="en-US" sz="1600" dirty="0">
                <a:solidFill>
                  <a:srgbClr val="222222"/>
                </a:solidFill>
                <a:latin typeface="Arial" panose="020B0604020202020204" pitchFamily="34" charset="0"/>
              </a:rPr>
              <a:t>, </a:t>
            </a:r>
            <a:r>
              <a:rPr lang="en-US" sz="1600" i="1" dirty="0">
                <a:solidFill>
                  <a:srgbClr val="222222"/>
                </a:solidFill>
                <a:latin typeface="Arial" panose="020B0604020202020204" pitchFamily="34" charset="0"/>
              </a:rPr>
              <a:t>71</a:t>
            </a:r>
            <a:r>
              <a:rPr lang="en-US" sz="1600" dirty="0">
                <a:solidFill>
                  <a:srgbClr val="222222"/>
                </a:solidFill>
                <a:latin typeface="Arial" panose="020B0604020202020204" pitchFamily="34" charset="0"/>
              </a:rPr>
              <a:t>(1), S40-2.</a:t>
            </a:r>
          </a:p>
          <a:p>
            <a:r>
              <a:rPr lang="en-US" sz="1600" dirty="0">
                <a:solidFill>
                  <a:srgbClr val="222222"/>
                </a:solidFill>
                <a:latin typeface="Arial" panose="020B0604020202020204" pitchFamily="34" charset="0"/>
              </a:rPr>
              <a:t>Jerant, A., Griffin, E., Rainwater, J., Henderson, M., Sousa, F., </a:t>
            </a:r>
            <a:r>
              <a:rPr lang="en-US" sz="1600" dirty="0" err="1">
                <a:solidFill>
                  <a:srgbClr val="222222"/>
                </a:solidFill>
                <a:latin typeface="Arial" panose="020B0604020202020204" pitchFamily="34" charset="0"/>
              </a:rPr>
              <a:t>Bertakis</a:t>
            </a:r>
            <a:r>
              <a:rPr lang="en-US" sz="1600" dirty="0">
                <a:solidFill>
                  <a:srgbClr val="222222"/>
                </a:solidFill>
                <a:latin typeface="Arial" panose="020B0604020202020204" pitchFamily="34" charset="0"/>
              </a:rPr>
              <a:t>, K. D., ... &amp; Franks, P. (2012). Does applicant personality influence multiple mini-interview performance and medical school acceptance offers?. </a:t>
            </a:r>
            <a:r>
              <a:rPr lang="en-US" sz="1600" i="1" dirty="0">
                <a:solidFill>
                  <a:srgbClr val="222222"/>
                </a:solidFill>
                <a:latin typeface="Arial" panose="020B0604020202020204" pitchFamily="34" charset="0"/>
              </a:rPr>
              <a:t>Academic Medicine</a:t>
            </a:r>
            <a:r>
              <a:rPr lang="en-US" sz="1600" dirty="0">
                <a:solidFill>
                  <a:srgbClr val="222222"/>
                </a:solidFill>
                <a:latin typeface="Arial" panose="020B0604020202020204" pitchFamily="34" charset="0"/>
              </a:rPr>
              <a:t>, </a:t>
            </a:r>
            <a:r>
              <a:rPr lang="en-US" sz="1600" i="1" dirty="0">
                <a:solidFill>
                  <a:srgbClr val="222222"/>
                </a:solidFill>
                <a:latin typeface="Arial" panose="020B0604020202020204" pitchFamily="34" charset="0"/>
              </a:rPr>
              <a:t>87</a:t>
            </a:r>
            <a:r>
              <a:rPr lang="en-US" sz="1600" dirty="0">
                <a:solidFill>
                  <a:srgbClr val="222222"/>
                </a:solidFill>
                <a:latin typeface="Arial" panose="020B0604020202020204" pitchFamily="34" charset="0"/>
              </a:rPr>
              <a:t>(9), 1250-1259.</a:t>
            </a:r>
          </a:p>
          <a:p>
            <a:r>
              <a:rPr lang="en-US" sz="1600" dirty="0">
                <a:solidFill>
                  <a:srgbClr val="222222"/>
                </a:solidFill>
                <a:latin typeface="Arial" panose="020B0604020202020204" pitchFamily="34" charset="0"/>
              </a:rPr>
              <a:t>Raghavan, M., Martin, B. D., Burnett, M., Aoki, F., Christensen, H., </a:t>
            </a:r>
            <a:r>
              <a:rPr lang="en-US" sz="1600" dirty="0" err="1">
                <a:solidFill>
                  <a:srgbClr val="222222"/>
                </a:solidFill>
                <a:latin typeface="Arial" panose="020B0604020202020204" pitchFamily="34" charset="0"/>
              </a:rPr>
              <a:t>MacKalski</a:t>
            </a:r>
            <a:r>
              <a:rPr lang="en-US" sz="1600" dirty="0">
                <a:solidFill>
                  <a:srgbClr val="222222"/>
                </a:solidFill>
                <a:latin typeface="Arial" panose="020B0604020202020204" pitchFamily="34" charset="0"/>
              </a:rPr>
              <a:t>, B., ... &amp; </a:t>
            </a:r>
            <a:r>
              <a:rPr lang="en-US" sz="1600" dirty="0" err="1">
                <a:solidFill>
                  <a:srgbClr val="222222"/>
                </a:solidFill>
                <a:latin typeface="Arial" panose="020B0604020202020204" pitchFamily="34" charset="0"/>
              </a:rPr>
              <a:t>Ripstein</a:t>
            </a:r>
            <a:r>
              <a:rPr lang="en-US" sz="1600" dirty="0">
                <a:solidFill>
                  <a:srgbClr val="222222"/>
                </a:solidFill>
                <a:latin typeface="Arial" panose="020B0604020202020204" pitchFamily="34" charset="0"/>
              </a:rPr>
              <a:t>, I. (2013). Multiple mini-interview scores of medical school applicants with and without rural attributes.</a:t>
            </a:r>
            <a:endParaRPr lang="en-US" sz="1600" dirty="0"/>
          </a:p>
          <a:p>
            <a:r>
              <a:rPr lang="en-US" sz="1600" dirty="0">
                <a:latin typeface="Arial" panose="020B0604020202020204" pitchFamily="34" charset="0"/>
                <a:cs typeface="Arial" panose="020B0604020202020204" pitchFamily="34" charset="0"/>
              </a:rPr>
              <a:t>Rees, E. L., Hawarden, A. W., Dent, G., Hays, R., Bates, J., &amp; </a:t>
            </a:r>
            <a:r>
              <a:rPr lang="en-US" sz="1600" dirty="0" err="1">
                <a:latin typeface="Arial" panose="020B0604020202020204" pitchFamily="34" charset="0"/>
                <a:cs typeface="Arial" panose="020B0604020202020204" pitchFamily="34" charset="0"/>
              </a:rPr>
              <a:t>Hassell</a:t>
            </a:r>
            <a:r>
              <a:rPr lang="en-US" sz="1600" dirty="0">
                <a:latin typeface="Arial" panose="020B0604020202020204" pitchFamily="34" charset="0"/>
                <a:cs typeface="Arial" panose="020B0604020202020204" pitchFamily="34" charset="0"/>
              </a:rPr>
              <a:t>, A. B. (2016). Evidence regarding the utility of multiple mini-interview (MMI) for selection to undergraduate health programs: A BEME systematic review: BEME Guide No. 37. </a:t>
            </a:r>
            <a:r>
              <a:rPr lang="en-US" sz="1600" i="1" dirty="0"/>
              <a:t>Medical Teacher</a:t>
            </a:r>
            <a:r>
              <a:rPr lang="en-US" sz="1600" dirty="0"/>
              <a:t>, </a:t>
            </a:r>
            <a:r>
              <a:rPr lang="en-US" sz="1600" i="1" dirty="0"/>
              <a:t>38</a:t>
            </a:r>
            <a:r>
              <a:rPr lang="en-US" sz="1600" dirty="0"/>
              <a:t>(5), 443-455.</a:t>
            </a:r>
          </a:p>
          <a:p>
            <a:endParaRPr lang="en-US" dirty="0"/>
          </a:p>
        </p:txBody>
      </p:sp>
    </p:spTree>
    <p:extLst>
      <p:ext uri="{BB962C8B-B14F-4D97-AF65-F5344CB8AC3E}">
        <p14:creationId xmlns:p14="http://schemas.microsoft.com/office/powerpoint/2010/main" val="2983136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0355" y="658778"/>
            <a:ext cx="8393372" cy="646331"/>
          </a:xfrm>
          <a:prstGeom prst="rect">
            <a:avLst/>
          </a:prstGeom>
          <a:noFill/>
        </p:spPr>
        <p:txBody>
          <a:bodyPr wrap="square" rtlCol="0">
            <a:spAutoFit/>
          </a:bodyPr>
          <a:lstStyle/>
          <a:p>
            <a:pPr algn="ctr"/>
            <a:r>
              <a:rPr lang="en-US" sz="3600" b="1" dirty="0">
                <a:solidFill>
                  <a:srgbClr val="008000"/>
                </a:solidFill>
                <a:latin typeface="Arial" panose="020B0604020202020204"/>
              </a:rPr>
              <a:t>https://medicine.usask.ca/facultydev/</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423" t="10253" r="5423" b="7132"/>
          <a:stretch/>
        </p:blipFill>
        <p:spPr>
          <a:xfrm>
            <a:off x="2602838" y="1773035"/>
            <a:ext cx="5097439" cy="4723628"/>
          </a:xfrm>
          <a:prstGeom prst="rect">
            <a:avLst/>
          </a:prstGeom>
          <a:ln>
            <a:noFill/>
          </a:ln>
          <a:effectLst>
            <a:softEdge rad="112500"/>
          </a:effectLst>
        </p:spPr>
      </p:pic>
    </p:spTree>
    <p:extLst>
      <p:ext uri="{BB962C8B-B14F-4D97-AF65-F5344CB8AC3E}">
        <p14:creationId xmlns:p14="http://schemas.microsoft.com/office/powerpoint/2010/main" val="283273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7D78405-80A8-3BFD-A3B0-8DFD2FD94938}"/>
              </a:ext>
            </a:extLst>
          </p:cNvPr>
          <p:cNvSpPr/>
          <p:nvPr/>
        </p:nvSpPr>
        <p:spPr bwMode="auto">
          <a:xfrm>
            <a:off x="0" y="6413054"/>
            <a:ext cx="2067252" cy="46166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pitchFamily="-108" charset="0"/>
            </a:endParaRPr>
          </a:p>
        </p:txBody>
      </p:sp>
      <p:pic>
        <p:nvPicPr>
          <p:cNvPr id="4" name="Picture 3" descr="A yellow letter m&#10;&#10;Description automatically generated">
            <a:extLst>
              <a:ext uri="{FF2B5EF4-FFF2-40B4-BE49-F238E27FC236}">
                <a16:creationId xmlns:a16="http://schemas.microsoft.com/office/drawing/2014/main" id="{CCDA8D95-8066-9AFA-D4D3-F369F6BDB6B8}"/>
              </a:ext>
            </a:extLst>
          </p:cNvPr>
          <p:cNvPicPr>
            <a:picLocks noChangeAspect="1"/>
          </p:cNvPicPr>
          <p:nvPr/>
        </p:nvPicPr>
        <p:blipFill rotWithShape="1">
          <a:blip r:embed="rId3">
            <a:extLst>
              <a:ext uri="{28A0092B-C50C-407E-A947-70E740481C1C}">
                <a14:useLocalDpi xmlns:a14="http://schemas.microsoft.com/office/drawing/2010/main" val="0"/>
              </a:ext>
            </a:extLst>
          </a:blip>
          <a:srcRect l="6570" t="11255" r="8373" b="10812"/>
          <a:stretch/>
        </p:blipFill>
        <p:spPr>
          <a:xfrm>
            <a:off x="1035041" y="797705"/>
            <a:ext cx="6593529" cy="5895244"/>
          </a:xfrm>
          <a:prstGeom prst="rect">
            <a:avLst/>
          </a:prstGeom>
        </p:spPr>
      </p:pic>
      <p:sp>
        <p:nvSpPr>
          <p:cNvPr id="2" name="Title 1"/>
          <p:cNvSpPr>
            <a:spLocks noGrp="1"/>
          </p:cNvSpPr>
          <p:nvPr>
            <p:ph type="title"/>
          </p:nvPr>
        </p:nvSpPr>
        <p:spPr>
          <a:xfrm>
            <a:off x="1032513" y="297798"/>
            <a:ext cx="6807108" cy="733156"/>
          </a:xfrm>
        </p:spPr>
        <p:txBody>
          <a:bodyPr/>
          <a:lstStyle/>
          <a:p>
            <a:r>
              <a:rPr lang="en-CA"/>
              <a:t>1</a:t>
            </a:r>
            <a:r>
              <a:rPr lang="en-CA" baseline="30000"/>
              <a:t>st</a:t>
            </a:r>
            <a:r>
              <a:rPr lang="en-CA"/>
              <a:t> feeling</a:t>
            </a:r>
            <a:endParaRPr lang="en-US" sz="4000" b="1"/>
          </a:p>
        </p:txBody>
      </p:sp>
      <p:sp>
        <p:nvSpPr>
          <p:cNvPr id="6" name="TextBox 5"/>
          <p:cNvSpPr txBox="1"/>
          <p:nvPr/>
        </p:nvSpPr>
        <p:spPr>
          <a:xfrm rot="704293">
            <a:off x="940762" y="1215594"/>
            <a:ext cx="144272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Happy</a:t>
            </a:r>
            <a:endParaRPr lang="en-US" sz="2400">
              <a:solidFill>
                <a:srgbClr val="000000"/>
              </a:solidFill>
              <a:latin typeface="Calibri" panose="020F0502020204030204" pitchFamily="34" charset="0"/>
              <a:cs typeface="Calibri" panose="020F0502020204030204" pitchFamily="34" charset="0"/>
            </a:endParaRPr>
          </a:p>
        </p:txBody>
      </p:sp>
      <p:sp>
        <p:nvSpPr>
          <p:cNvPr id="7" name="TextBox 6"/>
          <p:cNvSpPr txBox="1"/>
          <p:nvPr/>
        </p:nvSpPr>
        <p:spPr>
          <a:xfrm rot="577531">
            <a:off x="6885832" y="3243909"/>
            <a:ext cx="162306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Excited</a:t>
            </a:r>
            <a:endParaRPr lang="en-US" sz="2400">
              <a:solidFill>
                <a:srgbClr val="000000"/>
              </a:solidFill>
              <a:latin typeface="Calibri" panose="020F0502020204030204" pitchFamily="34" charset="0"/>
              <a:cs typeface="Calibri" panose="020F0502020204030204" pitchFamily="34" charset="0"/>
            </a:endParaRPr>
          </a:p>
        </p:txBody>
      </p:sp>
      <p:sp>
        <p:nvSpPr>
          <p:cNvPr id="8" name="TextBox 7"/>
          <p:cNvSpPr txBox="1"/>
          <p:nvPr/>
        </p:nvSpPr>
        <p:spPr>
          <a:xfrm rot="20100505">
            <a:off x="7179662" y="3872077"/>
            <a:ext cx="1446408"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Privilege</a:t>
            </a:r>
            <a:endParaRPr lang="en-US" sz="2400">
              <a:solidFill>
                <a:srgbClr val="000000"/>
              </a:solidFill>
              <a:latin typeface="Calibri" panose="020F0502020204030204" pitchFamily="34" charset="0"/>
              <a:cs typeface="Calibri" panose="020F0502020204030204" pitchFamily="34" charset="0"/>
            </a:endParaRPr>
          </a:p>
        </p:txBody>
      </p:sp>
      <p:sp>
        <p:nvSpPr>
          <p:cNvPr id="10" name="TextBox 9"/>
          <p:cNvSpPr txBox="1"/>
          <p:nvPr/>
        </p:nvSpPr>
        <p:spPr>
          <a:xfrm rot="1110113">
            <a:off x="4789452" y="3820066"/>
            <a:ext cx="187706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Influential</a:t>
            </a:r>
            <a:endParaRPr lang="en-US" sz="2400">
              <a:solidFill>
                <a:srgbClr val="000000"/>
              </a:solidFill>
              <a:latin typeface="Calibri" panose="020F0502020204030204" pitchFamily="34" charset="0"/>
              <a:cs typeface="Calibri" panose="020F0502020204030204" pitchFamily="34" charset="0"/>
            </a:endParaRPr>
          </a:p>
        </p:txBody>
      </p:sp>
      <p:sp>
        <p:nvSpPr>
          <p:cNvPr id="11" name="TextBox 10"/>
          <p:cNvSpPr txBox="1"/>
          <p:nvPr/>
        </p:nvSpPr>
        <p:spPr>
          <a:xfrm rot="1175227">
            <a:off x="2451486" y="3124242"/>
            <a:ext cx="14097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Strong</a:t>
            </a:r>
            <a:endParaRPr lang="en-US" sz="2400">
              <a:solidFill>
                <a:srgbClr val="000000"/>
              </a:solidFill>
              <a:latin typeface="Calibri" panose="020F0502020204030204" pitchFamily="34" charset="0"/>
              <a:cs typeface="Calibri" panose="020F0502020204030204" pitchFamily="34" charset="0"/>
            </a:endParaRPr>
          </a:p>
        </p:txBody>
      </p:sp>
      <p:sp>
        <p:nvSpPr>
          <p:cNvPr id="12" name="TextBox 11"/>
          <p:cNvSpPr txBox="1"/>
          <p:nvPr/>
        </p:nvSpPr>
        <p:spPr>
          <a:xfrm rot="21136841">
            <a:off x="3681387" y="1625334"/>
            <a:ext cx="14097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Full</a:t>
            </a:r>
            <a:endParaRPr lang="en-US" sz="2400">
              <a:solidFill>
                <a:srgbClr val="000000"/>
              </a:solidFill>
              <a:latin typeface="Calibri" panose="020F0502020204030204" pitchFamily="34" charset="0"/>
              <a:cs typeface="Calibri" panose="020F0502020204030204" pitchFamily="34" charset="0"/>
            </a:endParaRPr>
          </a:p>
        </p:txBody>
      </p:sp>
      <p:sp>
        <p:nvSpPr>
          <p:cNvPr id="13" name="TextBox 12"/>
          <p:cNvSpPr txBox="1"/>
          <p:nvPr/>
        </p:nvSpPr>
        <p:spPr>
          <a:xfrm rot="20581675">
            <a:off x="2254366" y="2294779"/>
            <a:ext cx="14097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Thrilled</a:t>
            </a:r>
            <a:endParaRPr lang="en-US" sz="2400">
              <a:solidFill>
                <a:srgbClr val="000000"/>
              </a:solidFill>
              <a:latin typeface="Calibri" panose="020F0502020204030204" pitchFamily="34" charset="0"/>
              <a:cs typeface="Calibri" panose="020F0502020204030204" pitchFamily="34" charset="0"/>
            </a:endParaRPr>
          </a:p>
        </p:txBody>
      </p:sp>
      <p:sp>
        <p:nvSpPr>
          <p:cNvPr id="14" name="TextBox 13"/>
          <p:cNvSpPr txBox="1"/>
          <p:nvPr/>
        </p:nvSpPr>
        <p:spPr>
          <a:xfrm rot="20220429">
            <a:off x="4800422" y="4592642"/>
            <a:ext cx="16256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Powerful</a:t>
            </a:r>
            <a:endParaRPr lang="en-US" sz="2400">
              <a:solidFill>
                <a:srgbClr val="000000"/>
              </a:solidFill>
              <a:latin typeface="Calibri" panose="020F0502020204030204" pitchFamily="34" charset="0"/>
              <a:cs typeface="Calibri" panose="020F0502020204030204" pitchFamily="34" charset="0"/>
            </a:endParaRPr>
          </a:p>
        </p:txBody>
      </p:sp>
      <p:sp>
        <p:nvSpPr>
          <p:cNvPr id="15" name="TextBox 14"/>
          <p:cNvSpPr txBox="1"/>
          <p:nvPr/>
        </p:nvSpPr>
        <p:spPr>
          <a:xfrm rot="19919716">
            <a:off x="-125073" y="5278754"/>
            <a:ext cx="16256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Joyful</a:t>
            </a:r>
            <a:endParaRPr lang="en-US" sz="2400">
              <a:solidFill>
                <a:srgbClr val="000000"/>
              </a:solidFill>
              <a:latin typeface="Calibri" panose="020F0502020204030204" pitchFamily="34" charset="0"/>
              <a:cs typeface="Calibri" panose="020F0502020204030204" pitchFamily="34" charset="0"/>
            </a:endParaRPr>
          </a:p>
        </p:txBody>
      </p:sp>
      <p:sp>
        <p:nvSpPr>
          <p:cNvPr id="16" name="TextBox 15"/>
          <p:cNvSpPr txBox="1"/>
          <p:nvPr/>
        </p:nvSpPr>
        <p:spPr>
          <a:xfrm rot="343089">
            <a:off x="2171740" y="4604617"/>
            <a:ext cx="18415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Impactful</a:t>
            </a:r>
            <a:endParaRPr lang="en-US" sz="2400">
              <a:solidFill>
                <a:srgbClr val="000000"/>
              </a:solidFill>
              <a:latin typeface="Calibri" panose="020F0502020204030204" pitchFamily="34" charset="0"/>
              <a:cs typeface="Calibri" panose="020F0502020204030204" pitchFamily="34" charset="0"/>
            </a:endParaRPr>
          </a:p>
        </p:txBody>
      </p:sp>
      <p:sp>
        <p:nvSpPr>
          <p:cNvPr id="17" name="TextBox 16"/>
          <p:cNvSpPr txBox="1"/>
          <p:nvPr/>
        </p:nvSpPr>
        <p:spPr>
          <a:xfrm rot="20129187">
            <a:off x="-204738" y="4243498"/>
            <a:ext cx="18415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Speedy</a:t>
            </a:r>
            <a:endParaRPr lang="en-US" sz="2400">
              <a:solidFill>
                <a:srgbClr val="000000"/>
              </a:solidFill>
              <a:latin typeface="Calibri" panose="020F0502020204030204" pitchFamily="34" charset="0"/>
              <a:cs typeface="Calibri" panose="020F0502020204030204" pitchFamily="34" charset="0"/>
            </a:endParaRPr>
          </a:p>
        </p:txBody>
      </p:sp>
      <p:sp>
        <p:nvSpPr>
          <p:cNvPr id="18" name="TextBox 17"/>
          <p:cNvSpPr txBox="1"/>
          <p:nvPr/>
        </p:nvSpPr>
        <p:spPr>
          <a:xfrm rot="532527">
            <a:off x="4783505" y="5610081"/>
            <a:ext cx="1645028"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Disgusted</a:t>
            </a:r>
            <a:endParaRPr lang="en-US" sz="2400">
              <a:solidFill>
                <a:srgbClr val="000000"/>
              </a:solidFill>
              <a:latin typeface="Calibri" panose="020F0502020204030204" pitchFamily="34" charset="0"/>
              <a:cs typeface="Calibri" panose="020F0502020204030204" pitchFamily="34" charset="0"/>
            </a:endParaRPr>
          </a:p>
        </p:txBody>
      </p:sp>
      <p:sp>
        <p:nvSpPr>
          <p:cNvPr id="19" name="TextBox 18"/>
          <p:cNvSpPr txBox="1"/>
          <p:nvPr/>
        </p:nvSpPr>
        <p:spPr>
          <a:xfrm rot="1186387">
            <a:off x="6946268" y="4592641"/>
            <a:ext cx="14097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Sad</a:t>
            </a:r>
            <a:endParaRPr lang="en-US" sz="2400">
              <a:solidFill>
                <a:srgbClr val="00000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73E7DD9-A9F1-40C1-9D4A-216186A14F9C}"/>
              </a:ext>
            </a:extLst>
          </p:cNvPr>
          <p:cNvSpPr txBox="1"/>
          <p:nvPr/>
        </p:nvSpPr>
        <p:spPr>
          <a:xfrm rot="21136841">
            <a:off x="2206331" y="3820607"/>
            <a:ext cx="1652689"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Dangerous</a:t>
            </a:r>
            <a:endParaRPr lang="en-US" sz="2400">
              <a:solidFill>
                <a:srgbClr val="00000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91B46A0B-63D3-4A4D-AD80-116F2632B0B1}"/>
              </a:ext>
            </a:extLst>
          </p:cNvPr>
          <p:cNvSpPr txBox="1"/>
          <p:nvPr/>
        </p:nvSpPr>
        <p:spPr>
          <a:xfrm rot="364010">
            <a:off x="267113" y="3184666"/>
            <a:ext cx="14097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Hungry</a:t>
            </a:r>
            <a:endParaRPr lang="en-US" sz="2400">
              <a:solidFill>
                <a:srgbClr val="00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E48145A0-9A47-41EA-8B6D-72B55AD1BF82}"/>
              </a:ext>
            </a:extLst>
          </p:cNvPr>
          <p:cNvSpPr txBox="1"/>
          <p:nvPr/>
        </p:nvSpPr>
        <p:spPr>
          <a:xfrm rot="20123047">
            <a:off x="4786709" y="3003607"/>
            <a:ext cx="1473882"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Charitable</a:t>
            </a:r>
            <a:endParaRPr lang="en-US" sz="2400">
              <a:solidFill>
                <a:srgbClr val="00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4CEE3A5-6ECB-4ED9-8CF6-472AAA263443}"/>
              </a:ext>
            </a:extLst>
          </p:cNvPr>
          <p:cNvSpPr txBox="1"/>
          <p:nvPr/>
        </p:nvSpPr>
        <p:spPr>
          <a:xfrm rot="20380613">
            <a:off x="2171039" y="5541510"/>
            <a:ext cx="1667359"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Satisfaction</a:t>
            </a:r>
            <a:endParaRPr lang="en-US" sz="2400">
              <a:solidFill>
                <a:srgbClr val="00000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3F7DFC4F-5CB1-46A8-8BF8-66A734A19733}"/>
              </a:ext>
            </a:extLst>
          </p:cNvPr>
          <p:cNvSpPr txBox="1"/>
          <p:nvPr/>
        </p:nvSpPr>
        <p:spPr>
          <a:xfrm>
            <a:off x="1970732" y="6513900"/>
            <a:ext cx="4831013" cy="338554"/>
          </a:xfrm>
          <a:prstGeom prst="rect">
            <a:avLst/>
          </a:prstGeom>
          <a:noFill/>
        </p:spPr>
        <p:txBody>
          <a:bodyPr wrap="square" rtlCol="0">
            <a:spAutoFit/>
          </a:bodyPr>
          <a:lstStyle/>
          <a:p>
            <a:pPr algn="ctr"/>
            <a:r>
              <a:rPr lang="en-US" sz="1600">
                <a:solidFill>
                  <a:srgbClr val="000000"/>
                </a:solidFill>
                <a:latin typeface="Calibri" panose="020F0502020204030204" pitchFamily="34" charset="0"/>
              </a:rPr>
              <a:t>McDonald’s logo icon courtesy Pixel Icons on IconScout</a:t>
            </a:r>
          </a:p>
        </p:txBody>
      </p:sp>
      <p:sp>
        <p:nvSpPr>
          <p:cNvPr id="28" name="TextBox 27">
            <a:extLst>
              <a:ext uri="{FF2B5EF4-FFF2-40B4-BE49-F238E27FC236}">
                <a16:creationId xmlns:a16="http://schemas.microsoft.com/office/drawing/2014/main" id="{9C982396-981E-40EC-99BD-67AB2415E1FB}"/>
              </a:ext>
            </a:extLst>
          </p:cNvPr>
          <p:cNvSpPr txBox="1"/>
          <p:nvPr/>
        </p:nvSpPr>
        <p:spPr>
          <a:xfrm rot="20529277">
            <a:off x="93983" y="2247023"/>
            <a:ext cx="187706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Comfort</a:t>
            </a:r>
            <a:endParaRPr lang="en-US" sz="2400">
              <a:solidFill>
                <a:srgbClr val="00000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6E5AE4D5-C197-4E2F-9F3B-95F4D595F7A7}"/>
              </a:ext>
            </a:extLst>
          </p:cNvPr>
          <p:cNvSpPr txBox="1"/>
          <p:nvPr/>
        </p:nvSpPr>
        <p:spPr>
          <a:xfrm rot="1632163">
            <a:off x="5968852" y="1269988"/>
            <a:ext cx="1372111"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Gluttony</a:t>
            </a:r>
            <a:endParaRPr lang="en-US" sz="2400">
              <a:solidFill>
                <a:srgbClr val="00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DCD57C2-D97D-4CB6-B18B-6D5D00AFE854}"/>
              </a:ext>
            </a:extLst>
          </p:cNvPr>
          <p:cNvSpPr txBox="1"/>
          <p:nvPr/>
        </p:nvSpPr>
        <p:spPr>
          <a:xfrm>
            <a:off x="6801743" y="2137041"/>
            <a:ext cx="1409700"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Pleasure</a:t>
            </a:r>
            <a:endParaRPr lang="en-US" sz="2400">
              <a:solidFill>
                <a:srgbClr val="0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B4ECCFF-9354-BB5E-D129-BCF93E8CF007}"/>
              </a:ext>
            </a:extLst>
          </p:cNvPr>
          <p:cNvSpPr txBox="1"/>
          <p:nvPr/>
        </p:nvSpPr>
        <p:spPr>
          <a:xfrm rot="1746440">
            <a:off x="5114882" y="2268166"/>
            <a:ext cx="1251922" cy="461665"/>
          </a:xfrm>
          <a:prstGeom prst="rect">
            <a:avLst/>
          </a:prstGeom>
          <a:noFill/>
        </p:spPr>
        <p:txBody>
          <a:bodyPr wrap="square" rtlCol="0">
            <a:spAutoFit/>
          </a:bodyPr>
          <a:lstStyle/>
          <a:p>
            <a:pPr algn="ctr"/>
            <a:r>
              <a:rPr lang="en-CA" sz="2400">
                <a:solidFill>
                  <a:srgbClr val="000000"/>
                </a:solidFill>
                <a:latin typeface="Calibri" panose="020F0502020204030204" pitchFamily="34" charset="0"/>
                <a:cs typeface="Calibri" panose="020F0502020204030204" pitchFamily="34" charset="0"/>
              </a:rPr>
              <a:t>Coercive</a:t>
            </a:r>
            <a:endParaRPr lang="en-US" sz="24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72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anim calcmode="lin" valueType="num">
                                      <p:cBhvr>
                                        <p:cTn id="85" dur="1000" fill="hold"/>
                                        <p:tgtEl>
                                          <p:spTgt spid="23"/>
                                        </p:tgtEl>
                                        <p:attrNameLst>
                                          <p:attrName>ppt_x</p:attrName>
                                        </p:attrNameLst>
                                      </p:cBhvr>
                                      <p:tavLst>
                                        <p:tav tm="0">
                                          <p:val>
                                            <p:strVal val="#ppt_x"/>
                                          </p:val>
                                        </p:tav>
                                        <p:tav tm="100000">
                                          <p:val>
                                            <p:strVal val="#ppt_x"/>
                                          </p:val>
                                        </p:tav>
                                      </p:tavLst>
                                    </p:anim>
                                    <p:anim calcmode="lin" valueType="num">
                                      <p:cBhvr>
                                        <p:cTn id="86" dur="1000" fill="hold"/>
                                        <p:tgtEl>
                                          <p:spTgt spid="2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1000"/>
                                        <p:tgtEl>
                                          <p:spTgt spid="24"/>
                                        </p:tgtEl>
                                      </p:cBhvr>
                                    </p:animEffect>
                                    <p:anim calcmode="lin" valueType="num">
                                      <p:cBhvr>
                                        <p:cTn id="90" dur="1000" fill="hold"/>
                                        <p:tgtEl>
                                          <p:spTgt spid="24"/>
                                        </p:tgtEl>
                                        <p:attrNameLst>
                                          <p:attrName>ppt_x</p:attrName>
                                        </p:attrNameLst>
                                      </p:cBhvr>
                                      <p:tavLst>
                                        <p:tav tm="0">
                                          <p:val>
                                            <p:strVal val="#ppt_x"/>
                                          </p:val>
                                        </p:tav>
                                        <p:tav tm="100000">
                                          <p:val>
                                            <p:strVal val="#ppt_x"/>
                                          </p:val>
                                        </p:tav>
                                      </p:tavLst>
                                    </p:anim>
                                    <p:anim calcmode="lin" valueType="num">
                                      <p:cBhvr>
                                        <p:cTn id="91" dur="1000" fill="hold"/>
                                        <p:tgtEl>
                                          <p:spTgt spid="24"/>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1000"/>
                                        <p:tgtEl>
                                          <p:spTgt spid="25"/>
                                        </p:tgtEl>
                                      </p:cBhvr>
                                    </p:animEffect>
                                    <p:anim calcmode="lin" valueType="num">
                                      <p:cBhvr>
                                        <p:cTn id="95" dur="1000" fill="hold"/>
                                        <p:tgtEl>
                                          <p:spTgt spid="25"/>
                                        </p:tgtEl>
                                        <p:attrNameLst>
                                          <p:attrName>ppt_x</p:attrName>
                                        </p:attrNameLst>
                                      </p:cBhvr>
                                      <p:tavLst>
                                        <p:tav tm="0">
                                          <p:val>
                                            <p:strVal val="#ppt_x"/>
                                          </p:val>
                                        </p:tav>
                                        <p:tav tm="100000">
                                          <p:val>
                                            <p:strVal val="#ppt_x"/>
                                          </p:val>
                                        </p:tav>
                                      </p:tavLst>
                                    </p:anim>
                                    <p:anim calcmode="lin" valueType="num">
                                      <p:cBhvr>
                                        <p:cTn id="96" dur="1000" fill="hold"/>
                                        <p:tgtEl>
                                          <p:spTgt spid="25"/>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anim calcmode="lin" valueType="num">
                                      <p:cBhvr>
                                        <p:cTn id="100" dur="1000" fill="hold"/>
                                        <p:tgtEl>
                                          <p:spTgt spid="26"/>
                                        </p:tgtEl>
                                        <p:attrNameLst>
                                          <p:attrName>ppt_x</p:attrName>
                                        </p:attrNameLst>
                                      </p:cBhvr>
                                      <p:tavLst>
                                        <p:tav tm="0">
                                          <p:val>
                                            <p:strVal val="#ppt_x"/>
                                          </p:val>
                                        </p:tav>
                                        <p:tav tm="100000">
                                          <p:val>
                                            <p:strVal val="#ppt_x"/>
                                          </p:val>
                                        </p:tav>
                                      </p:tavLst>
                                    </p:anim>
                                    <p:anim calcmode="lin" valueType="num">
                                      <p:cBhvr>
                                        <p:cTn id="101" dur="1000" fill="hold"/>
                                        <p:tgtEl>
                                          <p:spTgt spid="26"/>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1000"/>
                                        <p:tgtEl>
                                          <p:spTgt spid="28"/>
                                        </p:tgtEl>
                                      </p:cBhvr>
                                    </p:animEffect>
                                    <p:anim calcmode="lin" valueType="num">
                                      <p:cBhvr>
                                        <p:cTn id="105" dur="1000" fill="hold"/>
                                        <p:tgtEl>
                                          <p:spTgt spid="28"/>
                                        </p:tgtEl>
                                        <p:attrNameLst>
                                          <p:attrName>ppt_x</p:attrName>
                                        </p:attrNameLst>
                                      </p:cBhvr>
                                      <p:tavLst>
                                        <p:tav tm="0">
                                          <p:val>
                                            <p:strVal val="#ppt_x"/>
                                          </p:val>
                                        </p:tav>
                                        <p:tav tm="100000">
                                          <p:val>
                                            <p:strVal val="#ppt_x"/>
                                          </p:val>
                                        </p:tav>
                                      </p:tavLst>
                                    </p:anim>
                                    <p:anim calcmode="lin" valueType="num">
                                      <p:cBhvr>
                                        <p:cTn id="106" dur="1000" fill="hold"/>
                                        <p:tgtEl>
                                          <p:spTgt spid="28"/>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1000"/>
                                        <p:tgtEl>
                                          <p:spTgt spid="29"/>
                                        </p:tgtEl>
                                      </p:cBhvr>
                                    </p:animEffect>
                                    <p:anim calcmode="lin" valueType="num">
                                      <p:cBhvr>
                                        <p:cTn id="110" dur="1000" fill="hold"/>
                                        <p:tgtEl>
                                          <p:spTgt spid="29"/>
                                        </p:tgtEl>
                                        <p:attrNameLst>
                                          <p:attrName>ppt_x</p:attrName>
                                        </p:attrNameLst>
                                      </p:cBhvr>
                                      <p:tavLst>
                                        <p:tav tm="0">
                                          <p:val>
                                            <p:strVal val="#ppt_x"/>
                                          </p:val>
                                        </p:tav>
                                        <p:tav tm="100000">
                                          <p:val>
                                            <p:strVal val="#ppt_x"/>
                                          </p:val>
                                        </p:tav>
                                      </p:tavLst>
                                    </p:anim>
                                    <p:anim calcmode="lin" valueType="num">
                                      <p:cBhvr>
                                        <p:cTn id="111" dur="1000" fill="hold"/>
                                        <p:tgtEl>
                                          <p:spTgt spid="29"/>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1000"/>
                                        <p:tgtEl>
                                          <p:spTgt spid="30"/>
                                        </p:tgtEl>
                                      </p:cBhvr>
                                    </p:animEffect>
                                    <p:anim calcmode="lin" valueType="num">
                                      <p:cBhvr>
                                        <p:cTn id="115" dur="1000" fill="hold"/>
                                        <p:tgtEl>
                                          <p:spTgt spid="30"/>
                                        </p:tgtEl>
                                        <p:attrNameLst>
                                          <p:attrName>ppt_x</p:attrName>
                                        </p:attrNameLst>
                                      </p:cBhvr>
                                      <p:tavLst>
                                        <p:tav tm="0">
                                          <p:val>
                                            <p:strVal val="#ppt_x"/>
                                          </p:val>
                                        </p:tav>
                                        <p:tav tm="100000">
                                          <p:val>
                                            <p:strVal val="#ppt_x"/>
                                          </p:val>
                                        </p:tav>
                                      </p:tavLst>
                                    </p:anim>
                                    <p:anim calcmode="lin" valueType="num">
                                      <p:cBhvr>
                                        <p:cTn id="116" dur="1000" fill="hold"/>
                                        <p:tgtEl>
                                          <p:spTgt spid="30"/>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1000"/>
                                        <p:tgtEl>
                                          <p:spTgt spid="5"/>
                                        </p:tgtEl>
                                      </p:cBhvr>
                                    </p:animEffect>
                                    <p:anim calcmode="lin" valueType="num">
                                      <p:cBhvr>
                                        <p:cTn id="120" dur="1000" fill="hold"/>
                                        <p:tgtEl>
                                          <p:spTgt spid="5"/>
                                        </p:tgtEl>
                                        <p:attrNameLst>
                                          <p:attrName>ppt_x</p:attrName>
                                        </p:attrNameLst>
                                      </p:cBhvr>
                                      <p:tavLst>
                                        <p:tav tm="0">
                                          <p:val>
                                            <p:strVal val="#ppt_x"/>
                                          </p:val>
                                        </p:tav>
                                        <p:tav tm="100000">
                                          <p:val>
                                            <p:strVal val="#ppt_x"/>
                                          </p:val>
                                        </p:tav>
                                      </p:tavLst>
                                    </p:anim>
                                    <p:anim calcmode="lin" valueType="num">
                                      <p:cBhvr>
                                        <p:cTn id="1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P spid="17" grpId="0"/>
      <p:bldP spid="18" grpId="0"/>
      <p:bldP spid="19" grpId="0"/>
      <p:bldP spid="23" grpId="0"/>
      <p:bldP spid="24" grpId="0"/>
      <p:bldP spid="25" grpId="0"/>
      <p:bldP spid="26" grpId="0"/>
      <p:bldP spid="27" grpId="0"/>
      <p:bldP spid="28" grpId="0"/>
      <p:bldP spid="29" grpId="0"/>
      <p:bldP spid="30"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descr="Text&#10;&#10;Description automatically generated">
            <a:extLst>
              <a:ext uri="{FF2B5EF4-FFF2-40B4-BE49-F238E27FC236}">
                <a16:creationId xmlns:a16="http://schemas.microsoft.com/office/drawing/2014/main" id="{FDAEA3DA-221D-4C73-BCEB-A1495DD96B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4" t="11057" r="3846" b="20913"/>
          <a:stretch/>
        </p:blipFill>
        <p:spPr bwMode="auto">
          <a:xfrm>
            <a:off x="0" y="52904"/>
            <a:ext cx="9144000" cy="680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1108086D-1738-4B7F-91F9-7E7B7025F066}"/>
              </a:ext>
            </a:extLst>
          </p:cNvPr>
          <p:cNvSpPr>
            <a:spLocks noGrp="1"/>
          </p:cNvSpPr>
          <p:nvPr>
            <p:ph type="title"/>
          </p:nvPr>
        </p:nvSpPr>
        <p:spPr>
          <a:xfrm>
            <a:off x="-2473325" y="324795"/>
            <a:ext cx="8550275" cy="609600"/>
          </a:xfrm>
        </p:spPr>
        <p:txBody>
          <a:bodyPr/>
          <a:lstStyle/>
          <a:p>
            <a:r>
              <a:rPr lang="en-CA" dirty="0">
                <a:solidFill>
                  <a:srgbClr val="FFFFFF"/>
                </a:solidFill>
              </a:rPr>
              <a:t>1) Definition</a:t>
            </a:r>
            <a:endParaRPr lang="en-US" dirty="0">
              <a:solidFill>
                <a:srgbClr val="FFFFFF"/>
              </a:solidFill>
            </a:endParaRPr>
          </a:p>
        </p:txBody>
      </p:sp>
    </p:spTree>
    <p:extLst>
      <p:ext uri="{BB962C8B-B14F-4D97-AF65-F5344CB8AC3E}">
        <p14:creationId xmlns:p14="http://schemas.microsoft.com/office/powerpoint/2010/main" val="288229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5" y="579317"/>
            <a:ext cx="8550275" cy="609600"/>
          </a:xfrm>
        </p:spPr>
        <p:txBody>
          <a:bodyPr/>
          <a:lstStyle/>
          <a:p>
            <a:r>
              <a:rPr lang="en-CA" dirty="0"/>
              <a:t>AAMC* Definition</a:t>
            </a:r>
            <a:endParaRPr lang="en-US" dirty="0"/>
          </a:p>
        </p:txBody>
      </p:sp>
      <p:sp>
        <p:nvSpPr>
          <p:cNvPr id="3" name="Content Placeholder 2"/>
          <p:cNvSpPr>
            <a:spLocks noGrp="1"/>
          </p:cNvSpPr>
          <p:nvPr>
            <p:ph idx="1"/>
          </p:nvPr>
        </p:nvSpPr>
        <p:spPr>
          <a:xfrm>
            <a:off x="228601" y="2363267"/>
            <a:ext cx="8712200" cy="2908893"/>
          </a:xfrm>
        </p:spPr>
        <p:txBody>
          <a:bodyPr/>
          <a:lstStyle/>
          <a:p>
            <a:r>
              <a:rPr lang="en-US" dirty="0"/>
              <a:t>“</a:t>
            </a:r>
            <a:r>
              <a:rPr lang="en-US" b="1" dirty="0"/>
              <a:t>Unconscious</a:t>
            </a:r>
            <a:r>
              <a:rPr lang="en-US" dirty="0"/>
              <a:t> [</a:t>
            </a:r>
            <a:r>
              <a:rPr lang="en-US" b="1" dirty="0"/>
              <a:t>everyday</a:t>
            </a:r>
            <a:r>
              <a:rPr lang="en-US" dirty="0"/>
              <a:t>] also known as </a:t>
            </a:r>
            <a:r>
              <a:rPr lang="en-US" b="1" dirty="0"/>
              <a:t>implicit bias</a:t>
            </a:r>
            <a:r>
              <a:rPr lang="en-US" dirty="0"/>
              <a:t>, refers to attitudes or stereotypes that are </a:t>
            </a:r>
            <a:r>
              <a:rPr lang="en-US" b="1" dirty="0"/>
              <a:t>outside our awareness </a:t>
            </a:r>
            <a:r>
              <a:rPr lang="en-US" dirty="0"/>
              <a:t>but nonetheless </a:t>
            </a:r>
            <a:r>
              <a:rPr lang="en-US" b="1" dirty="0"/>
              <a:t>affect out understanding, our interactions, &amp; our decisions</a:t>
            </a:r>
            <a:r>
              <a:rPr lang="en-US" dirty="0"/>
              <a:t>.”</a:t>
            </a:r>
          </a:p>
        </p:txBody>
      </p:sp>
      <p:sp>
        <p:nvSpPr>
          <p:cNvPr id="4" name="TextBox 3"/>
          <p:cNvSpPr txBox="1"/>
          <p:nvPr/>
        </p:nvSpPr>
        <p:spPr>
          <a:xfrm>
            <a:off x="620789" y="6048462"/>
            <a:ext cx="4966283" cy="369332"/>
          </a:xfrm>
          <a:prstGeom prst="rect">
            <a:avLst/>
          </a:prstGeom>
          <a:noFill/>
        </p:spPr>
        <p:txBody>
          <a:bodyPr wrap="square" rtlCol="0">
            <a:spAutoFit/>
          </a:bodyPr>
          <a:lstStyle/>
          <a:p>
            <a:pPr defTabSz="457200"/>
            <a:endParaRPr lang="en-US" dirty="0">
              <a:solidFill>
                <a:srgbClr val="000000"/>
              </a:solidFill>
              <a:latin typeface="Times New Roman" panose="02020603050405020304"/>
            </a:endParaRPr>
          </a:p>
        </p:txBody>
      </p:sp>
      <p:sp>
        <p:nvSpPr>
          <p:cNvPr id="6" name="TextBox 5"/>
          <p:cNvSpPr txBox="1"/>
          <p:nvPr/>
        </p:nvSpPr>
        <p:spPr>
          <a:xfrm>
            <a:off x="0" y="6136744"/>
            <a:ext cx="7054850" cy="369332"/>
          </a:xfrm>
          <a:prstGeom prst="rect">
            <a:avLst/>
          </a:prstGeom>
          <a:noFill/>
        </p:spPr>
        <p:txBody>
          <a:bodyPr wrap="square" rtlCol="0">
            <a:spAutoFit/>
          </a:bodyPr>
          <a:lstStyle/>
          <a:p>
            <a:pPr defTabSz="457200"/>
            <a:r>
              <a:rPr lang="en-CA" i="1" dirty="0">
                <a:solidFill>
                  <a:srgbClr val="000000"/>
                </a:solidFill>
                <a:latin typeface="Calibri" panose="020F0502020204030204" pitchFamily="34" charset="0"/>
              </a:rPr>
              <a:t>*Association of American Medical Colleges</a:t>
            </a:r>
            <a:endParaRPr lang="en-US" dirty="0">
              <a:solidFill>
                <a:srgbClr val="000000"/>
              </a:solidFill>
              <a:latin typeface="Calibri" panose="020F0502020204030204" pitchFamily="34" charset="0"/>
            </a:endParaRPr>
          </a:p>
        </p:txBody>
      </p:sp>
      <p:sp>
        <p:nvSpPr>
          <p:cNvPr id="7" name="TextBox 6"/>
          <p:cNvSpPr txBox="1"/>
          <p:nvPr/>
        </p:nvSpPr>
        <p:spPr>
          <a:xfrm>
            <a:off x="228601" y="1490713"/>
            <a:ext cx="5654414" cy="646331"/>
          </a:xfrm>
          <a:prstGeom prst="rect">
            <a:avLst/>
          </a:prstGeom>
          <a:noFill/>
          <a:ln w="57150">
            <a:solidFill>
              <a:srgbClr val="FF0000"/>
            </a:solidFill>
          </a:ln>
        </p:spPr>
        <p:txBody>
          <a:bodyPr wrap="square" rtlCol="0">
            <a:spAutoFit/>
          </a:bodyPr>
          <a:lstStyle/>
          <a:p>
            <a:pPr algn="ctr" defTabSz="457200"/>
            <a:r>
              <a:rPr lang="en-US" sz="3600" dirty="0">
                <a:solidFill>
                  <a:srgbClr val="000000"/>
                </a:solidFill>
                <a:latin typeface="Arial" panose="020B0604020202020204"/>
              </a:rPr>
              <a:t>Without intention or control</a:t>
            </a:r>
          </a:p>
        </p:txBody>
      </p:sp>
      <p:sp>
        <p:nvSpPr>
          <p:cNvPr id="8" name="TextBox 7"/>
          <p:cNvSpPr txBox="1"/>
          <p:nvPr/>
        </p:nvSpPr>
        <p:spPr>
          <a:xfrm>
            <a:off x="4375821" y="5305751"/>
            <a:ext cx="3299814" cy="1200329"/>
          </a:xfrm>
          <a:prstGeom prst="rect">
            <a:avLst/>
          </a:prstGeom>
          <a:noFill/>
          <a:ln w="57150">
            <a:solidFill>
              <a:srgbClr val="FF0000"/>
            </a:solidFill>
          </a:ln>
        </p:spPr>
        <p:txBody>
          <a:bodyPr wrap="square" rtlCol="0">
            <a:spAutoFit/>
          </a:bodyPr>
          <a:lstStyle/>
          <a:p>
            <a:pPr algn="ctr" defTabSz="457200">
              <a:defRPr/>
            </a:pPr>
            <a:r>
              <a:rPr lang="en-US" sz="3600" dirty="0">
                <a:solidFill>
                  <a:srgbClr val="000000"/>
                </a:solidFill>
                <a:latin typeface="Arial" panose="020B0604020202020204"/>
              </a:rPr>
              <a:t>Automatic (pre-reflective)</a:t>
            </a:r>
          </a:p>
        </p:txBody>
      </p:sp>
    </p:spTree>
    <p:extLst>
      <p:ext uri="{BB962C8B-B14F-4D97-AF65-F5344CB8AC3E}">
        <p14:creationId xmlns:p14="http://schemas.microsoft.com/office/powerpoint/2010/main" val="30352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F11F-2954-5173-09D8-2E6A72F9022B}"/>
              </a:ext>
            </a:extLst>
          </p:cNvPr>
          <p:cNvSpPr>
            <a:spLocks noGrp="1"/>
          </p:cNvSpPr>
          <p:nvPr>
            <p:ph type="title"/>
          </p:nvPr>
        </p:nvSpPr>
        <p:spPr>
          <a:xfrm>
            <a:off x="189494" y="528498"/>
            <a:ext cx="8550275" cy="609600"/>
          </a:xfrm>
        </p:spPr>
        <p:txBody>
          <a:bodyPr/>
          <a:lstStyle/>
          <a:p>
            <a:r>
              <a:rPr lang="en-US"/>
              <a:t>Plants?</a:t>
            </a:r>
          </a:p>
        </p:txBody>
      </p:sp>
      <p:pic>
        <p:nvPicPr>
          <p:cNvPr id="22" name="Picture 21" descr="Illuminated green palm leaves">
            <a:extLst>
              <a:ext uri="{FF2B5EF4-FFF2-40B4-BE49-F238E27FC236}">
                <a16:creationId xmlns:a16="http://schemas.microsoft.com/office/drawing/2014/main" id="{932E44D1-884A-EC53-5B93-EBF022B81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099" y="1576587"/>
            <a:ext cx="2971800" cy="1867817"/>
          </a:xfrm>
          <a:prstGeom prst="rect">
            <a:avLst/>
          </a:prstGeom>
          <a:ln>
            <a:noFill/>
          </a:ln>
          <a:effectLst>
            <a:softEdge rad="112500"/>
          </a:effectLst>
        </p:spPr>
      </p:pic>
      <p:pic>
        <p:nvPicPr>
          <p:cNvPr id="24" name="Picture 23" descr="Curvy patterned leaves">
            <a:extLst>
              <a:ext uri="{FF2B5EF4-FFF2-40B4-BE49-F238E27FC236}">
                <a16:creationId xmlns:a16="http://schemas.microsoft.com/office/drawing/2014/main" id="{3CCF5EA6-A007-201B-1416-E2F68DDBF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6527"/>
            <a:ext cx="3465104" cy="2310069"/>
          </a:xfrm>
          <a:prstGeom prst="rect">
            <a:avLst/>
          </a:prstGeom>
          <a:ln>
            <a:noFill/>
          </a:ln>
          <a:effectLst>
            <a:softEdge rad="112500"/>
          </a:effectLst>
        </p:spPr>
      </p:pic>
      <p:pic>
        <p:nvPicPr>
          <p:cNvPr id="26" name="Picture 25" descr="Indoor plant">
            <a:extLst>
              <a:ext uri="{FF2B5EF4-FFF2-40B4-BE49-F238E27FC236}">
                <a16:creationId xmlns:a16="http://schemas.microsoft.com/office/drawing/2014/main" id="{91488095-C13B-4DB5-BABB-9E43021A5D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2977" y="4637314"/>
            <a:ext cx="3331029" cy="2220686"/>
          </a:xfrm>
          <a:prstGeom prst="rect">
            <a:avLst/>
          </a:prstGeom>
          <a:ln>
            <a:noFill/>
          </a:ln>
          <a:effectLst>
            <a:softEdge rad="112500"/>
          </a:effectLst>
        </p:spPr>
      </p:pic>
      <p:pic>
        <p:nvPicPr>
          <p:cNvPr id="28" name="Picture 27" descr="Close-up of a spiky plant">
            <a:extLst>
              <a:ext uri="{FF2B5EF4-FFF2-40B4-BE49-F238E27FC236}">
                <a16:creationId xmlns:a16="http://schemas.microsoft.com/office/drawing/2014/main" id="{6A973C3B-794A-DFC3-4B5C-B6DA5613363B}"/>
              </a:ext>
            </a:extLst>
          </p:cNvPr>
          <p:cNvPicPr>
            <a:picLocks noChangeAspect="1"/>
          </p:cNvPicPr>
          <p:nvPr/>
        </p:nvPicPr>
        <p:blipFill rotWithShape="1">
          <a:blip r:embed="rId6">
            <a:extLst>
              <a:ext uri="{28A0092B-C50C-407E-A947-70E740481C1C}">
                <a14:useLocalDpi xmlns:a14="http://schemas.microsoft.com/office/drawing/2010/main" val="0"/>
              </a:ext>
            </a:extLst>
          </a:blip>
          <a:srcRect r="51957"/>
          <a:stretch/>
        </p:blipFill>
        <p:spPr>
          <a:xfrm>
            <a:off x="3650297" y="3683254"/>
            <a:ext cx="1977480" cy="2733336"/>
          </a:xfrm>
          <a:prstGeom prst="rect">
            <a:avLst/>
          </a:prstGeom>
          <a:ln>
            <a:noFill/>
          </a:ln>
          <a:effectLst>
            <a:softEdge rad="112500"/>
          </a:effectLst>
        </p:spPr>
      </p:pic>
      <p:pic>
        <p:nvPicPr>
          <p:cNvPr id="30" name="Picture 29" descr="Close-up of long green leaves">
            <a:extLst>
              <a:ext uri="{FF2B5EF4-FFF2-40B4-BE49-F238E27FC236}">
                <a16:creationId xmlns:a16="http://schemas.microsoft.com/office/drawing/2014/main" id="{F2FD72E2-A49E-A8D7-A373-5036AA9438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 y="783772"/>
            <a:ext cx="2991913" cy="1998504"/>
          </a:xfrm>
          <a:prstGeom prst="rect">
            <a:avLst/>
          </a:prstGeom>
          <a:ln>
            <a:noFill/>
          </a:ln>
          <a:effectLst>
            <a:softEdge rad="112500"/>
          </a:effectLst>
        </p:spPr>
      </p:pic>
      <p:pic>
        <p:nvPicPr>
          <p:cNvPr id="32" name="Picture 31" descr="A close up of a green leaf&#10;&#10;Description automatically generated with medium confidence">
            <a:extLst>
              <a:ext uri="{FF2B5EF4-FFF2-40B4-BE49-F238E27FC236}">
                <a16:creationId xmlns:a16="http://schemas.microsoft.com/office/drawing/2014/main" id="{3D9EBE82-7A76-F3F6-9AAB-701316A177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0434" y="712944"/>
            <a:ext cx="2993571" cy="1998504"/>
          </a:xfrm>
          <a:prstGeom prst="rect">
            <a:avLst/>
          </a:prstGeom>
          <a:ln>
            <a:noFill/>
          </a:ln>
          <a:effectLst>
            <a:softEdge rad="112500"/>
          </a:effectLst>
        </p:spPr>
      </p:pic>
      <p:sp>
        <p:nvSpPr>
          <p:cNvPr id="33" name="Oval 32">
            <a:extLst>
              <a:ext uri="{FF2B5EF4-FFF2-40B4-BE49-F238E27FC236}">
                <a16:creationId xmlns:a16="http://schemas.microsoft.com/office/drawing/2014/main" id="{FBB45718-6252-86A0-D4FF-3B86EC5D91D0}"/>
              </a:ext>
            </a:extLst>
          </p:cNvPr>
          <p:cNvSpPr/>
          <p:nvPr/>
        </p:nvSpPr>
        <p:spPr bwMode="auto">
          <a:xfrm>
            <a:off x="5937337" y="478972"/>
            <a:ext cx="3206662" cy="246464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34" name="TextBox 33">
            <a:extLst>
              <a:ext uri="{FF2B5EF4-FFF2-40B4-BE49-F238E27FC236}">
                <a16:creationId xmlns:a16="http://schemas.microsoft.com/office/drawing/2014/main" id="{B2D4A4C6-F030-EFE3-6AA4-876FAA86DAE6}"/>
              </a:ext>
            </a:extLst>
          </p:cNvPr>
          <p:cNvSpPr txBox="1"/>
          <p:nvPr/>
        </p:nvSpPr>
        <p:spPr>
          <a:xfrm>
            <a:off x="5937337" y="2895894"/>
            <a:ext cx="3470260" cy="369332"/>
          </a:xfrm>
          <a:prstGeom prst="rect">
            <a:avLst/>
          </a:prstGeom>
          <a:noFill/>
        </p:spPr>
        <p:txBody>
          <a:bodyPr wrap="square" rtlCol="0">
            <a:spAutoFit/>
          </a:bodyPr>
          <a:lstStyle/>
          <a:p>
            <a:pPr algn="ctr"/>
            <a:r>
              <a:rPr lang="en-US">
                <a:solidFill>
                  <a:srgbClr val="000000"/>
                </a:solidFill>
                <a:latin typeface="Calibri" panose="020F0502020204030204" pitchFamily="34" charset="0"/>
                <a:cs typeface="Calibri" panose="020F0502020204030204" pitchFamily="34" charset="0"/>
              </a:rPr>
              <a:t>Wikimedia Commons</a:t>
            </a:r>
          </a:p>
        </p:txBody>
      </p:sp>
      <p:sp>
        <p:nvSpPr>
          <p:cNvPr id="4" name="TextBox 3">
            <a:extLst>
              <a:ext uri="{FF2B5EF4-FFF2-40B4-BE49-F238E27FC236}">
                <a16:creationId xmlns:a16="http://schemas.microsoft.com/office/drawing/2014/main" id="{E1833E61-93BD-EEAB-806E-75F87E23F052}"/>
              </a:ext>
            </a:extLst>
          </p:cNvPr>
          <p:cNvSpPr txBox="1"/>
          <p:nvPr/>
        </p:nvSpPr>
        <p:spPr>
          <a:xfrm>
            <a:off x="6072071" y="3316421"/>
            <a:ext cx="2837066" cy="1384995"/>
          </a:xfrm>
          <a:prstGeom prst="rect">
            <a:avLst/>
          </a:prstGeom>
          <a:noFill/>
          <a:ln w="57150">
            <a:solidFill>
              <a:srgbClr val="00B050"/>
            </a:solidFill>
          </a:ln>
        </p:spPr>
        <p:txBody>
          <a:bodyPr wrap="square" rtlCol="0">
            <a:spAutoFit/>
          </a:bodyPr>
          <a:lstStyle/>
          <a:p>
            <a:pPr algn="ctr" defTabSz="457200"/>
            <a:r>
              <a:rPr lang="en-US" sz="2800">
                <a:solidFill>
                  <a:srgbClr val="000000"/>
                </a:solidFill>
                <a:latin typeface="Arial" panose="020B0604020202020204"/>
              </a:rPr>
              <a:t>Automatic association or assumption</a:t>
            </a:r>
          </a:p>
        </p:txBody>
      </p:sp>
    </p:spTree>
    <p:extLst>
      <p:ext uri="{BB962C8B-B14F-4D97-AF65-F5344CB8AC3E}">
        <p14:creationId xmlns:p14="http://schemas.microsoft.com/office/powerpoint/2010/main" val="260297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4" grpId="0" animBg="1"/>
    </p:bldLst>
  </p:timing>
</p:sld>
</file>

<file path=ppt/theme/theme1.xml><?xml version="1.0" encoding="utf-8"?>
<a:theme xmlns:a="http://schemas.openxmlformats.org/drawingml/2006/main" name="Faculty Development">
  <a:themeElements>
    <a:clrScheme name="Custom 3">
      <a:dk1>
        <a:srgbClr val="000000"/>
      </a:dk1>
      <a:lt1>
        <a:srgbClr val="797979"/>
      </a:lt1>
      <a:dk2>
        <a:srgbClr val="000000"/>
      </a:dk2>
      <a:lt2>
        <a:srgbClr val="86B234"/>
      </a:lt2>
      <a:accent1>
        <a:srgbClr val="BBE0E3"/>
      </a:accent1>
      <a:accent2>
        <a:srgbClr val="333399"/>
      </a:accent2>
      <a:accent3>
        <a:srgbClr val="BEBEBE"/>
      </a:accent3>
      <a:accent4>
        <a:srgbClr val="000000"/>
      </a:accent4>
      <a:accent5>
        <a:srgbClr val="DAEDEF"/>
      </a:accent5>
      <a:accent6>
        <a:srgbClr val="2D2D8A"/>
      </a:accent6>
      <a:hlink>
        <a:srgbClr val="008000"/>
      </a:hlink>
      <a:folHlink>
        <a:srgbClr val="99CC0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aculty Development" id="{182DBBF8-E76E-4A3E-8164-68D946E678D4}" vid="{C08F7F45-2973-4ED3-9228-2CC3D4A841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8336</Words>
  <Application>Microsoft Office PowerPoint</Application>
  <PresentationFormat>On-screen Show (4:3)</PresentationFormat>
  <Paragraphs>511</Paragraphs>
  <Slides>51</Slides>
  <Notes>46</Notes>
  <HiddenSlides>0</HiddenSlides>
  <MMClips>1</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Faculty Development</vt:lpstr>
      <vt:lpstr>PowerPoint Presentation</vt:lpstr>
      <vt:lpstr>Faculty/Presenter Disclosure</vt:lpstr>
      <vt:lpstr>Objectives</vt:lpstr>
      <vt:lpstr>PowerPoint Presentation</vt:lpstr>
      <vt:lpstr>Selector/interviewer judgments</vt:lpstr>
      <vt:lpstr>1st feeling</vt:lpstr>
      <vt:lpstr>1) Definition</vt:lpstr>
      <vt:lpstr>AAMC* Definition</vt:lpstr>
      <vt:lpstr>Plants?</vt:lpstr>
      <vt:lpstr>Biology of bias</vt:lpstr>
      <vt:lpstr>Where do our biases come from?</vt:lpstr>
      <vt:lpstr>My experiences growing up</vt:lpstr>
      <vt:lpstr>Experiences</vt:lpstr>
      <vt:lpstr>Culture</vt:lpstr>
      <vt:lpstr>Context</vt:lpstr>
      <vt:lpstr>What does a doctor look like?</vt:lpstr>
      <vt:lpstr>Surgeon riddle</vt:lpstr>
      <vt:lpstr>Surgeon riddle</vt:lpstr>
      <vt:lpstr>What does a doctor look like?</vt:lpstr>
      <vt:lpstr>Who do you think is the “ideal” doctor?</vt:lpstr>
      <vt:lpstr>Our unconscious biases are shaped by all our experiences</vt:lpstr>
      <vt:lpstr>PowerPoint Presentation</vt:lpstr>
      <vt:lpstr>How does unconscious bias influence behaviour?</vt:lpstr>
      <vt:lpstr>Nonverbal communication</vt:lpstr>
      <vt:lpstr>PowerPoint Presentation</vt:lpstr>
      <vt:lpstr>Affect heuristic bias</vt:lpstr>
      <vt:lpstr>PowerPoint Presentation</vt:lpstr>
      <vt:lpstr>Affect heuristic bias – ex: of stimuli</vt:lpstr>
      <vt:lpstr>Affect heuristic bias – ex: of stimuli</vt:lpstr>
      <vt:lpstr>What stimuli  are influencing this comment?</vt:lpstr>
      <vt:lpstr>Norm-referencing bias &amp; availability heuristic</vt:lpstr>
      <vt:lpstr>Anchoring</vt:lpstr>
      <vt:lpstr>Halo &amp; horns effect</vt:lpstr>
      <vt:lpstr>PowerPoint Presentation</vt:lpstr>
      <vt:lpstr>Confirmation bias</vt:lpstr>
      <vt:lpstr>Unconscious bias in the courtroom</vt:lpstr>
      <vt:lpstr>Virtual interviews</vt:lpstr>
      <vt:lpstr>Virtual interviews</vt:lpstr>
      <vt:lpstr>Virtual interviews</vt:lpstr>
      <vt:lpstr>Groups experiencing negative biases?</vt:lpstr>
      <vt:lpstr>3) Improving communication &amp; decision-making</vt:lpstr>
      <vt:lpstr>PowerPoint Presentation</vt:lpstr>
      <vt:lpstr>Policy level</vt:lpstr>
      <vt:lpstr>2 circle members fill out 1 score sheet</vt:lpstr>
      <vt:lpstr>Acknowledgement, acceptance, &amp; awareness</vt:lpstr>
      <vt:lpstr>Take an Implicit Association Test</vt:lpstr>
      <vt:lpstr>Individual level</vt:lpstr>
      <vt:lpstr>Interview tips</vt:lpstr>
      <vt:lpstr>Summary</vt:lpstr>
      <vt:lpstr>References</vt:lpstr>
      <vt:lpstr>PowerPoint Presentation</vt:lpstr>
    </vt:vector>
  </TitlesOfParts>
  <Company>University of Saskatchewan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Polreis, Sean</dc:creator>
  <cp:lastModifiedBy>Polreis, Sean</cp:lastModifiedBy>
  <cp:revision>2</cp:revision>
  <dcterms:created xsi:type="dcterms:W3CDTF">2024-01-10T15:15:11Z</dcterms:created>
  <dcterms:modified xsi:type="dcterms:W3CDTF">2024-01-10T21:13:07Z</dcterms:modified>
</cp:coreProperties>
</file>